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8" r:id="rId2"/>
    <p:sldId id="388" r:id="rId3"/>
    <p:sldId id="384" r:id="rId4"/>
    <p:sldId id="386" r:id="rId5"/>
    <p:sldId id="385" r:id="rId6"/>
    <p:sldId id="352" r:id="rId7"/>
    <p:sldId id="394" r:id="rId8"/>
  </p:sldIdLst>
  <p:sldSz cx="9144000" cy="5143500" type="screen16x9"/>
  <p:notesSz cx="9874250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E2E3E4"/>
    <a:srgbClr val="FFFFFF"/>
    <a:srgbClr val="8D0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6608" autoAdjust="0"/>
  </p:normalViewPr>
  <p:slideViewPr>
    <p:cSldViewPr showGuides="1">
      <p:cViewPr>
        <p:scale>
          <a:sx n="90" d="100"/>
          <a:sy n="90" d="100"/>
        </p:scale>
        <p:origin x="-2484" y="-1110"/>
      </p:cViewPr>
      <p:guideLst>
        <p:guide orient="horz" pos="577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3124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72BA6-5C7C-4C46-8AC2-EB8C0D0B1A54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3124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CF731-C2EA-4D46-8C8B-6DD418582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578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695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4EB88-C1B9-4F53-A778-435005648C89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71763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695" y="6456218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F7BA7-734A-43F6-BEB7-34F92A139B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65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F7BA7-734A-43F6-BEB7-34F92A139BE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3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99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93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71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5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61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20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2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57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8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5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E624-92A9-410C-8D58-4BEDE8826F7C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80557-2895-48C1-A3B9-2DCFA4F529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2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02"/>
          <a:stretch/>
        </p:blipFill>
        <p:spPr bwMode="auto">
          <a:xfrm>
            <a:off x="0" y="-28966"/>
            <a:ext cx="9144000" cy="5172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42192" y="350785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КОМПАНИ</a:t>
            </a:r>
            <a:r>
              <a:rPr lang="ru-RU" dirty="0">
                <a:solidFill>
                  <a:schemeClr val="bg1"/>
                </a:solidFill>
              </a:rPr>
              <a:t>Я</a:t>
            </a:r>
            <a:r>
              <a:rPr lang="ru-RU" dirty="0" smtClean="0">
                <a:solidFill>
                  <a:schemeClr val="bg1"/>
                </a:solidFill>
              </a:rPr>
              <a:t> СИСТЕМАТИКА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РЕГОЛА </a:t>
            </a:r>
            <a:r>
              <a:rPr lang="ru-RU" dirty="0" smtClean="0">
                <a:solidFill>
                  <a:schemeClr val="bg1"/>
                </a:solidFill>
              </a:rPr>
              <a:t>Система контроля прохода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Система контроля проходов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pic>
        <p:nvPicPr>
          <p:cNvPr id="1027" name="Picture 3" descr="C:\Users\rkhramichev\Desktop\регола антикражка\rfid-porta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8" r="-3794"/>
          <a:stretch/>
        </p:blipFill>
        <p:spPr bwMode="auto">
          <a:xfrm>
            <a:off x="108000" y="1152000"/>
            <a:ext cx="4608000" cy="273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400" b="1" dirty="0" smtClean="0">
                <a:solidFill>
                  <a:srgbClr val="C41230"/>
                </a:solidFill>
              </a:rPr>
              <a:t>Система контроля проходов </a:t>
            </a:r>
            <a:r>
              <a:rPr lang="ru-RU" sz="1400" dirty="0" smtClean="0">
                <a:solidFill>
                  <a:schemeClr val="tx1"/>
                </a:solidFill>
              </a:rPr>
              <a:t>используется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для бесконтактной идентификации предметов, помеченных </a:t>
            </a:r>
            <a:r>
              <a:rPr lang="en-US" sz="1400" dirty="0" smtClean="0">
                <a:solidFill>
                  <a:schemeClr val="tx1"/>
                </a:solidFill>
              </a:rPr>
              <a:t>RFID-</a:t>
            </a:r>
            <a:r>
              <a:rPr lang="ru-RU" sz="1400" dirty="0" smtClean="0">
                <a:solidFill>
                  <a:schemeClr val="tx1"/>
                </a:solidFill>
              </a:rPr>
              <a:t>метками, при переходе из одного помещения в другое.</a:t>
            </a:r>
            <a:endParaRPr lang="ru-RU" sz="1400" dirty="0">
              <a:solidFill>
                <a:schemeClr val="tx1"/>
              </a:solidFill>
            </a:endParaRPr>
          </a:p>
          <a:p>
            <a:pPr lvl="0">
              <a:spcBef>
                <a:spcPts val="12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Система состоит из портальных считывателей и программного обеспечения. </a:t>
            </a:r>
          </a:p>
          <a:p>
            <a:pPr lvl="0">
              <a:spcBef>
                <a:spcPts val="12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Система работает автономно, используя ресурсы считывателя.</a:t>
            </a:r>
          </a:p>
          <a:p>
            <a:pPr lvl="0">
              <a:spcBef>
                <a:spcPts val="12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Опционально к системе могут быть подключены: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рабочее место оператора;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управляющий контроллер, отвечающий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за световую и звуковую сигнализацию;</a:t>
            </a:r>
          </a:p>
          <a:p>
            <a:pPr marL="285750" lvl="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другие технические средства.</a:t>
            </a:r>
          </a:p>
        </p:txBody>
      </p:sp>
    </p:spTree>
    <p:extLst>
      <p:ext uri="{BB962C8B-B14F-4D97-AF65-F5344CB8AC3E}">
        <p14:creationId xmlns:p14="http://schemas.microsoft.com/office/powerpoint/2010/main" val="2822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Технология </a:t>
            </a:r>
            <a:r>
              <a:rPr lang="en-US" sz="2400" b="1" dirty="0" smtClean="0"/>
              <a:t>RFID</a:t>
            </a:r>
            <a:endParaRPr lang="ru-RU" sz="2400" b="1" dirty="0" smtClean="0"/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ru-RU" sz="1400" b="1" dirty="0" smtClean="0">
                <a:solidFill>
                  <a:srgbClr val="C41230"/>
                </a:solidFill>
              </a:rPr>
              <a:t>Технология </a:t>
            </a:r>
            <a:r>
              <a:rPr lang="ru-RU" sz="1400" b="1" dirty="0">
                <a:solidFill>
                  <a:srgbClr val="C41230"/>
                </a:solidFill>
              </a:rPr>
              <a:t>RFID </a:t>
            </a:r>
            <a:r>
              <a:rPr lang="ru-RU" sz="1400" i="1" dirty="0">
                <a:solidFill>
                  <a:schemeClr val="tx1"/>
                </a:solidFill>
              </a:rPr>
              <a:t>(</a:t>
            </a:r>
            <a:r>
              <a:rPr lang="ru-RU" sz="1400" i="1" dirty="0" err="1">
                <a:solidFill>
                  <a:schemeClr val="tx1"/>
                </a:solidFill>
              </a:rPr>
              <a:t>Radio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Frequency</a:t>
            </a:r>
            <a:r>
              <a:rPr lang="ru-RU" sz="1400" i="1" dirty="0">
                <a:solidFill>
                  <a:schemeClr val="tx1"/>
                </a:solidFill>
              </a:rPr>
              <a:t> </a:t>
            </a:r>
            <a:r>
              <a:rPr lang="ru-RU" sz="1400" i="1" dirty="0" err="1">
                <a:solidFill>
                  <a:schemeClr val="tx1"/>
                </a:solidFill>
              </a:rPr>
              <a:t>Identification</a:t>
            </a:r>
            <a:r>
              <a:rPr lang="ru-RU" sz="1400" i="1" dirty="0">
                <a:solidFill>
                  <a:schemeClr val="tx1"/>
                </a:solidFill>
              </a:rPr>
              <a:t> - радиочастотная идентификация) </a:t>
            </a:r>
            <a:r>
              <a:rPr lang="ru-RU" sz="1400" dirty="0">
                <a:solidFill>
                  <a:schemeClr val="tx1"/>
                </a:solidFill>
              </a:rPr>
              <a:t>- это технология нового поколения, основанная на использовании радиочастотного электромагнитного излучения. Технология применяется для идентификации и учета объектов.</a:t>
            </a:r>
          </a:p>
          <a:p>
            <a:pPr lvl="0">
              <a:spcBef>
                <a:spcPts val="1800"/>
              </a:spcBef>
            </a:pPr>
            <a:r>
              <a:rPr lang="ru-RU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- это современная технология идентификации, предоставляющая существенно больше возможностей по сравнению с традиционными системами маркировки.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Любая </a:t>
            </a:r>
            <a:r>
              <a:rPr lang="en-US" sz="1400" dirty="0" smtClean="0">
                <a:solidFill>
                  <a:schemeClr val="tx1"/>
                </a:solidFill>
              </a:rPr>
              <a:t>RFID </a:t>
            </a:r>
            <a:r>
              <a:rPr lang="ru-RU" sz="1400" dirty="0" smtClean="0">
                <a:solidFill>
                  <a:schemeClr val="tx1"/>
                </a:solidFill>
              </a:rPr>
              <a:t>система состоит из считывателя и меток прикрепленных к объектам идентификации.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rkhramichev\Desktop\преза_рег\rfi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00" y="1152000"/>
            <a:ext cx="3600001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76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en-US" sz="2400" b="1" dirty="0" smtClean="0"/>
              <a:t>RFID</a:t>
            </a:r>
            <a:r>
              <a:rPr lang="ru-RU" sz="2400" b="1" dirty="0" smtClean="0"/>
              <a:t>-считыватель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1800"/>
              </a:spcBef>
            </a:pPr>
            <a:r>
              <a:rPr lang="ru-RU" sz="1400" b="1" dirty="0" smtClean="0">
                <a:solidFill>
                  <a:srgbClr val="C41230"/>
                </a:solidFill>
              </a:rPr>
              <a:t>Портальный </a:t>
            </a:r>
            <a:r>
              <a:rPr lang="en-US" sz="1400" b="1" dirty="0">
                <a:solidFill>
                  <a:srgbClr val="C41230"/>
                </a:solidFill>
              </a:rPr>
              <a:t>RFID-</a:t>
            </a:r>
            <a:r>
              <a:rPr lang="ru-RU" sz="1400" b="1" dirty="0">
                <a:solidFill>
                  <a:srgbClr val="C41230"/>
                </a:solidFill>
              </a:rPr>
              <a:t>считыватель</a:t>
            </a:r>
            <a:r>
              <a:rPr lang="ru-RU" sz="1400" dirty="0">
                <a:solidFill>
                  <a:schemeClr val="tx1"/>
                </a:solidFill>
              </a:rPr>
              <a:t> состоит из нескольких стоек, расположенных по периметру </a:t>
            </a:r>
            <a:r>
              <a:rPr lang="ru-RU" sz="1400" dirty="0" smtClean="0">
                <a:solidFill>
                  <a:schemeClr val="tx1"/>
                </a:solidFill>
              </a:rPr>
              <a:t>прохода.</a:t>
            </a:r>
          </a:p>
          <a:p>
            <a:pPr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Внутри портала установлены </a:t>
            </a:r>
            <a:r>
              <a:rPr lang="ru-RU" sz="1400" dirty="0">
                <a:solidFill>
                  <a:schemeClr val="tx1"/>
                </a:solidFill>
              </a:rPr>
              <a:t>от 4 и более приёмопередающих </a:t>
            </a:r>
            <a:r>
              <a:rPr lang="ru-RU" sz="1400" dirty="0" smtClean="0">
                <a:solidFill>
                  <a:schemeClr val="tx1"/>
                </a:solidFill>
              </a:rPr>
              <a:t>антенн.</a:t>
            </a:r>
          </a:p>
          <a:p>
            <a:pPr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Антенны </a:t>
            </a:r>
            <a:r>
              <a:rPr lang="ru-RU" sz="1400" dirty="0">
                <a:solidFill>
                  <a:schemeClr val="tx1"/>
                </a:solidFill>
              </a:rPr>
              <a:t>создают зону регистрации RFID-меток, полностью перекрывающую весь проход между стойками. Стенки стоек выполнены из радиопрозрачного материала.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720000" y="1152000"/>
            <a:ext cx="2520000" cy="3420000"/>
            <a:chOff x="720000" y="1152000"/>
            <a:chExt cx="2520000" cy="3420000"/>
          </a:xfrm>
        </p:grpSpPr>
        <p:pic>
          <p:nvPicPr>
            <p:cNvPr id="7" name="Picture 2" descr="C:\Users\rkhramichev\Desktop\регола антикражка\portal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574"/>
            <a:stretch/>
          </p:blipFill>
          <p:spPr bwMode="auto">
            <a:xfrm>
              <a:off x="720000" y="1152000"/>
              <a:ext cx="720000" cy="34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rkhramichev\Desktop\регола антикражка\portal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4574"/>
            <a:stretch/>
          </p:blipFill>
          <p:spPr bwMode="auto">
            <a:xfrm>
              <a:off x="2520000" y="1152000"/>
              <a:ext cx="720000" cy="34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359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en-US" sz="2400" b="1" dirty="0" smtClean="0"/>
              <a:t>RFID</a:t>
            </a:r>
            <a:r>
              <a:rPr lang="ru-RU" sz="2400" b="1" dirty="0" smtClean="0"/>
              <a:t>-метки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en-US" sz="1400" b="1" dirty="0" smtClean="0">
                <a:solidFill>
                  <a:srgbClr val="C41230"/>
                </a:solidFill>
              </a:rPr>
              <a:t>RFID-</a:t>
            </a:r>
            <a:r>
              <a:rPr lang="ru-RU" sz="1400" b="1" dirty="0" smtClean="0">
                <a:solidFill>
                  <a:srgbClr val="C41230"/>
                </a:solidFill>
              </a:rPr>
              <a:t>метки</a:t>
            </a:r>
            <a:r>
              <a:rPr lang="ru-RU" sz="1400" dirty="0">
                <a:solidFill>
                  <a:schemeClr val="tx1"/>
                </a:solidFill>
              </a:rPr>
              <a:t>, представляют </a:t>
            </a:r>
            <a:r>
              <a:rPr lang="ru-RU" sz="1400" dirty="0" smtClean="0">
                <a:solidFill>
                  <a:schemeClr val="tx1"/>
                </a:solidFill>
              </a:rPr>
              <a:t>собой миниатюрные </a:t>
            </a:r>
            <a:r>
              <a:rPr lang="ru-RU" sz="1400" dirty="0">
                <a:solidFill>
                  <a:schemeClr val="tx1"/>
                </a:solidFill>
              </a:rPr>
              <a:t>самоклеящиеся </a:t>
            </a:r>
            <a:r>
              <a:rPr lang="ru-RU" sz="1400" dirty="0" smtClean="0">
                <a:solidFill>
                  <a:schemeClr val="tx1"/>
                </a:solidFill>
              </a:rPr>
              <a:t>устройства, </a:t>
            </a:r>
            <a:r>
              <a:rPr lang="ru-RU" sz="1400" dirty="0">
                <a:solidFill>
                  <a:schemeClr val="tx1"/>
                </a:solidFill>
              </a:rPr>
              <a:t>на которые данные </a:t>
            </a:r>
            <a:r>
              <a:rPr lang="ru-RU" sz="1400" dirty="0" smtClean="0">
                <a:solidFill>
                  <a:schemeClr val="tx1"/>
                </a:solidFill>
              </a:rPr>
              <a:t>заносятся и </a:t>
            </a:r>
            <a:r>
              <a:rPr lang="ru-RU" sz="1400" dirty="0">
                <a:solidFill>
                  <a:schemeClr val="tx1"/>
                </a:solidFill>
              </a:rPr>
              <a:t>считываются при помощи радиоволн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Существует несколько типов </a:t>
            </a:r>
            <a:r>
              <a:rPr lang="en-US" sz="1400" dirty="0" smtClean="0">
                <a:solidFill>
                  <a:schemeClr val="tx1"/>
                </a:solidFill>
              </a:rPr>
              <a:t>RFID </a:t>
            </a:r>
            <a:r>
              <a:rPr lang="ru-RU" sz="1400" dirty="0" smtClean="0">
                <a:solidFill>
                  <a:schemeClr val="tx1"/>
                </a:solidFill>
              </a:rPr>
              <a:t>меток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для маркировки различных поверхностей.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Для документов используются плоские </a:t>
            </a:r>
            <a:r>
              <a:rPr lang="en-US" sz="1400" dirty="0" err="1" smtClean="0">
                <a:solidFill>
                  <a:schemeClr val="tx1"/>
                </a:solidFill>
              </a:rPr>
              <a:t>rfid</a:t>
            </a:r>
            <a:r>
              <a:rPr lang="en-US" sz="1400" dirty="0" smtClean="0">
                <a:solidFill>
                  <a:schemeClr val="tx1"/>
                </a:solidFill>
              </a:rPr>
              <a:t>-</a:t>
            </a:r>
            <a:r>
              <a:rPr lang="ru-RU" sz="1400" dirty="0" smtClean="0">
                <a:solidFill>
                  <a:schemeClr val="tx1"/>
                </a:solidFill>
              </a:rPr>
              <a:t>метки, напоминающие этикетки, толщина </a:t>
            </a:r>
            <a:r>
              <a:rPr lang="ru-RU" sz="1400" dirty="0">
                <a:solidFill>
                  <a:schemeClr val="tx1"/>
                </a:solidFill>
              </a:rPr>
              <a:t>которых не </a:t>
            </a:r>
            <a:r>
              <a:rPr lang="ru-RU" sz="1400" dirty="0" smtClean="0">
                <a:solidFill>
                  <a:schemeClr val="tx1"/>
                </a:solidFill>
              </a:rPr>
              <a:t>превышает 0,3 мм.</a:t>
            </a:r>
          </a:p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Для металлических поверхностей и офисной техники используются специализированные </a:t>
            </a:r>
            <a:r>
              <a:rPr lang="en-US" sz="1400" dirty="0" err="1" smtClean="0">
                <a:solidFill>
                  <a:schemeClr val="tx1"/>
                </a:solidFill>
              </a:rPr>
              <a:t>rfid</a:t>
            </a:r>
            <a:r>
              <a:rPr lang="en-US" sz="1400" dirty="0" smtClean="0">
                <a:solidFill>
                  <a:schemeClr val="tx1"/>
                </a:solidFill>
              </a:rPr>
              <a:t>-</a:t>
            </a:r>
            <a:r>
              <a:rPr lang="ru-RU" sz="1400" dirty="0" smtClean="0">
                <a:solidFill>
                  <a:schemeClr val="tx1"/>
                </a:solidFill>
              </a:rPr>
              <a:t>метки в пластиковом корпусе, обеспечивающем уверенный прием в условиях ограниченного распространения радиоволн.  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076" name="Picture 4" descr="C:\Users\rkhramichev\Desktop\преза_рег\Confidex-Ironside-Slim-RFID-ta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9" y="3579862"/>
            <a:ext cx="2260600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khramichev\Desktop\преза_рег\Confidex_Ironside_Micro_NFC_300x3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97157"/>
            <a:ext cx="1799468" cy="157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rkhramichev\Desktop\преза_рег\images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70" y="1332000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Программное обеспечение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Программное обеспечение (ПО) </a:t>
            </a:r>
            <a:r>
              <a:rPr lang="ru-RU" sz="1400" b="1" dirty="0" smtClean="0">
                <a:solidFill>
                  <a:srgbClr val="C41230"/>
                </a:solidFill>
              </a:rPr>
              <a:t>системы </a:t>
            </a:r>
            <a:r>
              <a:rPr lang="ru-RU" sz="1400" b="1" dirty="0">
                <a:solidFill>
                  <a:srgbClr val="C41230"/>
                </a:solidFill>
              </a:rPr>
              <a:t>контроля проходов </a:t>
            </a:r>
            <a:r>
              <a:rPr lang="ru-RU" sz="1400" dirty="0" smtClean="0">
                <a:solidFill>
                  <a:schemeClr val="tx1"/>
                </a:solidFill>
              </a:rPr>
              <a:t>реализовано через веб-интерфейс.</a:t>
            </a:r>
          </a:p>
          <a:p>
            <a:pPr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Для функционирования системы в автономном режиме не требуется дополнительной рабочей станции, ПО установлено непосредственно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в память считывателя.</a:t>
            </a:r>
          </a:p>
          <a:p>
            <a:pPr>
              <a:spcBef>
                <a:spcPts val="18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Система поддерживает несколько режимов работы: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Запрещает перемещение всех маркированных предметов;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Идентифицирует все метки, но запрещает перемещение предметов с определенными ролями.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13" y="1152000"/>
            <a:ext cx="3131957" cy="17922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14" y="2571750"/>
            <a:ext cx="3707904" cy="18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00" y="180000"/>
            <a:ext cx="576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>
                <a:solidFill>
                  <a:srgbClr val="C41230"/>
                </a:solidFill>
              </a:rPr>
              <a:t>Регола</a:t>
            </a:r>
            <a:r>
              <a:rPr lang="ru-RU" sz="1400" b="1" dirty="0" smtClean="0">
                <a:solidFill>
                  <a:srgbClr val="C41230"/>
                </a:solidFill>
              </a:rPr>
              <a:t> </a:t>
            </a:r>
            <a:r>
              <a:rPr lang="en-US" sz="1400" b="1" dirty="0" smtClean="0">
                <a:solidFill>
                  <a:srgbClr val="C41230"/>
                </a:solidFill>
              </a:rPr>
              <a:t>RFID</a:t>
            </a:r>
            <a:r>
              <a:rPr lang="ru-RU" sz="1400" b="1" dirty="0" smtClean="0">
                <a:solidFill>
                  <a:srgbClr val="C41230"/>
                </a:solidFill>
              </a:rPr>
              <a:t>-идентификация</a:t>
            </a:r>
          </a:p>
          <a:p>
            <a:r>
              <a:rPr lang="ru-RU" sz="2400" b="1" dirty="0" smtClean="0"/>
              <a:t>Уровни доступа</a:t>
            </a:r>
          </a:p>
        </p:txBody>
      </p:sp>
      <p:pic>
        <p:nvPicPr>
          <p:cNvPr id="9" name="Рисунок 8" descr="Sistematix_bez_kvadrata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36000" y="72000"/>
            <a:ext cx="684636" cy="612000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4320000" y="1152000"/>
            <a:ext cx="4320000" cy="3600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Серверная версия </a:t>
            </a:r>
            <a:r>
              <a:rPr lang="ru-RU" sz="1400" b="1" dirty="0" smtClean="0">
                <a:solidFill>
                  <a:srgbClr val="C41230"/>
                </a:solidFill>
              </a:rPr>
              <a:t>системы </a:t>
            </a:r>
            <a:r>
              <a:rPr lang="ru-RU" sz="1400" b="1" dirty="0">
                <a:solidFill>
                  <a:srgbClr val="C41230"/>
                </a:solidFill>
              </a:rPr>
              <a:t>контроля </a:t>
            </a:r>
            <a:r>
              <a:rPr lang="ru-RU" sz="1400" b="1" dirty="0" smtClean="0">
                <a:solidFill>
                  <a:srgbClr val="C41230"/>
                </a:solidFill>
              </a:rPr>
              <a:t>проходов</a:t>
            </a:r>
            <a:r>
              <a:rPr lang="ru-RU" sz="1400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использует несколько портальных считывателей;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разбивает помещения на зоны;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определяет уровни доступа для различных предметов, помеченных </a:t>
            </a:r>
            <a:r>
              <a:rPr lang="en-US" sz="1400" dirty="0" smtClean="0">
                <a:solidFill>
                  <a:schemeClr val="tx1"/>
                </a:solidFill>
              </a:rPr>
              <a:t>RFID-</a:t>
            </a:r>
            <a:r>
              <a:rPr lang="ru-RU" sz="1400" dirty="0" smtClean="0">
                <a:solidFill>
                  <a:schemeClr val="tx1"/>
                </a:solidFill>
              </a:rPr>
              <a:t>метками.</a:t>
            </a:r>
          </a:p>
          <a:p>
            <a:pPr>
              <a:spcBef>
                <a:spcPts val="600"/>
              </a:spcBef>
            </a:pPr>
            <a:endParaRPr lang="ru-RU" sz="1400" b="1" dirty="0" smtClean="0">
              <a:solidFill>
                <a:srgbClr val="C41230"/>
              </a:solidFill>
            </a:endParaRPr>
          </a:p>
        </p:txBody>
      </p:sp>
      <p:pic>
        <p:nvPicPr>
          <p:cNvPr id="2050" name="Picture 2" descr="C:\Users\rkhramichev\Desktop\регола антикражка\zona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842" y="1410294"/>
            <a:ext cx="3797768" cy="295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9734</TotalTime>
  <Words>230</Words>
  <Application>Microsoft Office PowerPoint</Application>
  <PresentationFormat>Экран (16:9)</PresentationFormat>
  <Paragraphs>46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Фомичева Вера</dc:creator>
  <cp:lastModifiedBy>Храмичев Роман Кириллович</cp:lastModifiedBy>
  <cp:revision>286</cp:revision>
  <cp:lastPrinted>2013-03-25T06:37:51Z</cp:lastPrinted>
  <dcterms:created xsi:type="dcterms:W3CDTF">2013-02-20T14:17:45Z</dcterms:created>
  <dcterms:modified xsi:type="dcterms:W3CDTF">2015-12-08T13:10:06Z</dcterms:modified>
</cp:coreProperties>
</file>