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388" r:id="rId3"/>
    <p:sldId id="383" r:id="rId4"/>
    <p:sldId id="384" r:id="rId5"/>
    <p:sldId id="385" r:id="rId6"/>
    <p:sldId id="386" r:id="rId7"/>
    <p:sldId id="352" r:id="rId8"/>
    <p:sldId id="392" r:id="rId9"/>
    <p:sldId id="391" r:id="rId10"/>
    <p:sldId id="393" r:id="rId11"/>
    <p:sldId id="390" r:id="rId12"/>
  </p:sldIdLst>
  <p:sldSz cx="9144000" cy="5143500" type="screen16x9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E2E3E4"/>
    <a:srgbClr val="FFFFFF"/>
    <a:srgbClr val="8D0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6608" autoAdjust="0"/>
  </p:normalViewPr>
  <p:slideViewPr>
    <p:cSldViewPr showGuides="1">
      <p:cViewPr>
        <p:scale>
          <a:sx n="90" d="100"/>
          <a:sy n="90" d="100"/>
        </p:scale>
        <p:origin x="-1068" y="-168"/>
      </p:cViewPr>
      <p:guideLst>
        <p:guide orient="horz" pos="577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72BA6-5C7C-4C46-8AC2-EB8C0D0B1A54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CF731-C2EA-4D46-8C8B-6DD418582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7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695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4EB88-C1B9-4F53-A778-435005648C89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695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F7BA7-734A-43F6-BEB7-34F92A139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9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1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5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1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20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7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8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E624-92A9-410C-8D58-4BEDE8826F7C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2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02"/>
          <a:stretch/>
        </p:blipFill>
        <p:spPr bwMode="auto">
          <a:xfrm>
            <a:off x="0" y="-28966"/>
            <a:ext cx="9144000" cy="517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42192" y="350785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КОМПАНИ</a:t>
            </a:r>
            <a:r>
              <a:rPr lang="ru-RU" dirty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 СИСТЕМАТИКА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РЕГОЛА </a:t>
            </a:r>
            <a:r>
              <a:rPr lang="en-US" dirty="0" smtClean="0">
                <a:solidFill>
                  <a:schemeClr val="bg1"/>
                </a:solidFill>
              </a:rPr>
              <a:t>RFID</a:t>
            </a:r>
            <a:r>
              <a:rPr lang="ru-RU" dirty="0" smtClean="0">
                <a:solidFill>
                  <a:schemeClr val="bg1"/>
                </a:solidFill>
              </a:rPr>
              <a:t>-ИДЕНТИФИКАЦИЯ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13655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Безопасность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 smtClean="0">
                <a:solidFill>
                  <a:srgbClr val="C41230"/>
                </a:solidFill>
              </a:rPr>
              <a:t>Контроль перемещения оборудования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400" b="1" dirty="0" err="1" smtClean="0">
                <a:solidFill>
                  <a:schemeClr val="tx1"/>
                </a:solidFill>
              </a:rPr>
              <a:t>Регола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tx1"/>
                </a:solidFill>
              </a:rPr>
              <a:t>RFID </a:t>
            </a:r>
            <a:r>
              <a:rPr lang="ru-RU" sz="1400" b="1" dirty="0" smtClean="0">
                <a:solidFill>
                  <a:schemeClr val="tx1"/>
                </a:solidFill>
              </a:rPr>
              <a:t>идентификация</a:t>
            </a:r>
            <a:r>
              <a:rPr lang="ru-RU" sz="1400" dirty="0" smtClean="0">
                <a:solidFill>
                  <a:schemeClr val="tx1"/>
                </a:solidFill>
              </a:rPr>
              <a:t> фиксирует отсутствие сопоставленного предмета или оборудования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в заданном помещении и информирует о его новом местоположении.</a:t>
            </a:r>
          </a:p>
          <a:p>
            <a:pPr lvl="0">
              <a:spcBef>
                <a:spcPts val="1800"/>
              </a:spcBef>
            </a:pPr>
            <a:r>
              <a:rPr lang="ru-RU" b="1" dirty="0" err="1" smtClean="0">
                <a:solidFill>
                  <a:srgbClr val="C41230"/>
                </a:solidFill>
              </a:rPr>
              <a:t>Антикражная</a:t>
            </a:r>
            <a:r>
              <a:rPr lang="ru-RU" b="1" dirty="0" smtClean="0">
                <a:solidFill>
                  <a:srgbClr val="C41230"/>
                </a:solidFill>
              </a:rPr>
              <a:t> безопасность</a:t>
            </a:r>
          </a:p>
          <a:p>
            <a:pPr lvl="0"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При установке дополнительного </a:t>
            </a:r>
            <a:r>
              <a:rPr lang="en-US" sz="1400" dirty="0" smtClean="0">
                <a:solidFill>
                  <a:schemeClr val="tx1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-оборудования, </a:t>
            </a:r>
            <a:r>
              <a:rPr lang="ru-RU" sz="1400" b="1" dirty="0" err="1" smtClean="0">
                <a:solidFill>
                  <a:schemeClr val="tx1"/>
                </a:solidFill>
              </a:rPr>
              <a:t>Регола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RFID </a:t>
            </a:r>
            <a:r>
              <a:rPr lang="ru-RU" sz="1400" b="1" dirty="0" smtClean="0">
                <a:solidFill>
                  <a:schemeClr val="tx1"/>
                </a:solidFill>
              </a:rPr>
              <a:t>идентификация</a:t>
            </a:r>
            <a:r>
              <a:rPr lang="ru-RU" sz="1400" dirty="0" smtClean="0">
                <a:solidFill>
                  <a:schemeClr val="tx1"/>
                </a:solidFill>
              </a:rPr>
              <a:t> обеспечивает </a:t>
            </a:r>
            <a:r>
              <a:rPr lang="ru-RU" sz="1400" dirty="0" err="1" smtClean="0">
                <a:solidFill>
                  <a:schemeClr val="tx1"/>
                </a:solidFill>
              </a:rPr>
              <a:t>антикражную</a:t>
            </a:r>
            <a:r>
              <a:rPr lang="ru-RU" sz="1400" dirty="0" smtClean="0">
                <a:solidFill>
                  <a:schemeClr val="tx1"/>
                </a:solidFill>
              </a:rPr>
              <a:t> безопасность, информирует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о </a:t>
            </a:r>
            <a:r>
              <a:rPr lang="ru-RU" sz="1400" dirty="0" err="1" smtClean="0">
                <a:solidFill>
                  <a:schemeClr val="tx1"/>
                </a:solidFill>
              </a:rPr>
              <a:t>перемещинии</a:t>
            </a:r>
            <a:r>
              <a:rPr lang="ru-RU" sz="1400" dirty="0" smtClean="0">
                <a:solidFill>
                  <a:schemeClr val="tx1"/>
                </a:solidFill>
              </a:rPr>
              <a:t> материальных ценностей за пределы территории предприятия.</a:t>
            </a:r>
          </a:p>
          <a:p>
            <a:pPr lvl="0"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Данное решение интегрируется в общую систему безопасности и сигнализации предприятия.</a:t>
            </a:r>
          </a:p>
        </p:txBody>
      </p:sp>
      <p:pic>
        <p:nvPicPr>
          <p:cNvPr id="1026" name="Picture 2" descr="C:\Users\rkhramichev\Desktop\преза_рег\rtl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305519"/>
            <a:ext cx="3152776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8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Преимущества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не требуется прямого контакта с объектом</a:t>
            </a:r>
            <a:r>
              <a:rPr lang="ru-RU" sz="1400" dirty="0" smtClean="0">
                <a:solidFill>
                  <a:schemeClr val="tx1"/>
                </a:solidFill>
              </a:rPr>
              <a:t>,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err="1" smtClean="0">
                <a:solidFill>
                  <a:schemeClr val="tx1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-считыватель </a:t>
            </a:r>
            <a:r>
              <a:rPr lang="ru-RU" sz="1400" dirty="0">
                <a:solidFill>
                  <a:schemeClr val="tx1"/>
                </a:solidFill>
              </a:rPr>
              <a:t>способен </a:t>
            </a:r>
            <a:r>
              <a:rPr lang="ru-RU" sz="1400" dirty="0" smtClean="0">
                <a:solidFill>
                  <a:schemeClr val="tx1"/>
                </a:solidFill>
              </a:rPr>
              <a:t>распознавать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более </a:t>
            </a:r>
            <a:r>
              <a:rPr lang="ru-RU" sz="1400" dirty="0">
                <a:solidFill>
                  <a:schemeClr val="tx1"/>
                </a:solidFill>
              </a:rPr>
              <a:t>50 меток на расстоянии ~10 м;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существенно сокращает время процесса инвентаризации;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программное обеспечение автоматически заносит информацию о состоянии объекта в базу данных и информирует о необходимом ремонте, сервисном обслуживании и т.д.;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система бесконтактной инвентаризации основных средств использует пассивные </a:t>
            </a:r>
            <a:r>
              <a:rPr lang="ru-RU" sz="1400" dirty="0" err="1" smtClean="0">
                <a:solidFill>
                  <a:schemeClr val="tx1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-метки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не требующих собственного источника питания), что позволяет использовать их практически вечно;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идентификатор </a:t>
            </a:r>
            <a:r>
              <a:rPr lang="ru-RU" sz="1400" dirty="0" err="1">
                <a:solidFill>
                  <a:schemeClr val="tx1"/>
                </a:solidFill>
              </a:rPr>
              <a:t>rfid</a:t>
            </a:r>
            <a:r>
              <a:rPr lang="ru-RU" sz="1400" dirty="0">
                <a:solidFill>
                  <a:schemeClr val="tx1"/>
                </a:solidFill>
              </a:rPr>
              <a:t>-метки не выцветет</a:t>
            </a:r>
            <a:r>
              <a:rPr lang="ru-RU" sz="1400" dirty="0" smtClean="0">
                <a:solidFill>
                  <a:schemeClr val="tx1"/>
                </a:solidFill>
              </a:rPr>
              <a:t>,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не </a:t>
            </a:r>
            <a:r>
              <a:rPr lang="ru-RU" sz="1400" dirty="0">
                <a:solidFill>
                  <a:schemeClr val="tx1"/>
                </a:solidFill>
              </a:rPr>
              <a:t>разорвется и не сотрется, в </a:t>
            </a:r>
            <a:r>
              <a:rPr lang="ru-RU" sz="1400" dirty="0" smtClean="0">
                <a:solidFill>
                  <a:schemeClr val="tx1"/>
                </a:solidFill>
              </a:rPr>
              <a:t>отличии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от </a:t>
            </a:r>
            <a:r>
              <a:rPr lang="ru-RU" sz="1400" dirty="0">
                <a:solidFill>
                  <a:schemeClr val="tx1"/>
                </a:solidFill>
              </a:rPr>
              <a:t>бумажного носителя;</a:t>
            </a:r>
          </a:p>
        </p:txBody>
      </p:sp>
      <p:pic>
        <p:nvPicPr>
          <p:cNvPr id="8194" name="Picture 2" descr="C:\Users\rkhramichev\Desktop\преза_рег\ves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9" y="1332000"/>
            <a:ext cx="3688563" cy="296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Инвентаризация основных средств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92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rgbClr val="C41230"/>
                </a:solidFill>
              </a:rPr>
              <a:t>Инвентаризация вручную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устаревший способ;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</a:t>
            </a:r>
            <a:r>
              <a:rPr lang="ru-RU" sz="1400" dirty="0" smtClean="0">
                <a:solidFill>
                  <a:schemeClr val="tx1"/>
                </a:solidFill>
              </a:rPr>
              <a:t>ысокие затраты рабочего времени;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spc="-50" dirty="0">
                <a:solidFill>
                  <a:schemeClr val="tx1"/>
                </a:solidFill>
              </a:rPr>
              <a:t>в</a:t>
            </a:r>
            <a:r>
              <a:rPr lang="ru-RU" sz="1400" spc="-50" dirty="0" smtClean="0">
                <a:solidFill>
                  <a:schemeClr val="tx1"/>
                </a:solidFill>
              </a:rPr>
              <a:t>ысокий риск человеческого фактора и потери данных</a:t>
            </a:r>
          </a:p>
          <a:p>
            <a:pPr lvl="0">
              <a:spcBef>
                <a:spcPts val="1800"/>
              </a:spcBef>
            </a:pPr>
            <a:r>
              <a:rPr lang="ru-RU" sz="1600" b="1" dirty="0" smtClean="0">
                <a:solidFill>
                  <a:srgbClr val="C41230"/>
                </a:solidFill>
              </a:rPr>
              <a:t>Штрих-код инвентаризация</a:t>
            </a:r>
            <a:endParaRPr lang="ru-RU" sz="1600" b="1" dirty="0">
              <a:solidFill>
                <a:srgbClr val="C41230"/>
              </a:solidFill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решение для небольших предприятий;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средние затраты рабочего времени;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spc="-70" dirty="0" smtClean="0">
                <a:solidFill>
                  <a:schemeClr val="tx1"/>
                </a:solidFill>
              </a:rPr>
              <a:t>существует риск человеческого фактора и потери данных</a:t>
            </a:r>
          </a:p>
          <a:p>
            <a:pPr lvl="0">
              <a:spcBef>
                <a:spcPts val="1800"/>
              </a:spcBef>
            </a:pPr>
            <a:r>
              <a:rPr lang="en-US" sz="1600" b="1" dirty="0" smtClean="0">
                <a:solidFill>
                  <a:srgbClr val="C41230"/>
                </a:solidFill>
              </a:rPr>
              <a:t>RFID</a:t>
            </a:r>
            <a:r>
              <a:rPr lang="ru-RU" sz="1600" b="1" dirty="0" smtClean="0">
                <a:solidFill>
                  <a:srgbClr val="C41230"/>
                </a:solidFill>
              </a:rPr>
              <a:t>-инвентаризация</a:t>
            </a:r>
            <a:endParaRPr lang="ru-RU" sz="1600" b="1" dirty="0">
              <a:solidFill>
                <a:srgbClr val="C41230"/>
              </a:solidFill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современное решение для крупных предприятий;</a:t>
            </a:r>
            <a:endParaRPr lang="ru-RU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низкие </a:t>
            </a:r>
            <a:r>
              <a:rPr lang="ru-RU" sz="1400" dirty="0">
                <a:solidFill>
                  <a:schemeClr val="tx1"/>
                </a:solidFill>
              </a:rPr>
              <a:t>затраты рабочего </a:t>
            </a:r>
            <a:r>
              <a:rPr lang="ru-RU" sz="1400" dirty="0" smtClean="0">
                <a:solidFill>
                  <a:schemeClr val="tx1"/>
                </a:solidFill>
              </a:rPr>
              <a:t>времени;</a:t>
            </a:r>
            <a:endParaRPr lang="ru-RU" sz="1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spc="-70" dirty="0" smtClean="0">
                <a:solidFill>
                  <a:schemeClr val="tx1"/>
                </a:solidFill>
              </a:rPr>
              <a:t>отсутствует </a:t>
            </a:r>
            <a:r>
              <a:rPr lang="ru-RU" sz="1400" spc="-70" dirty="0">
                <a:solidFill>
                  <a:schemeClr val="tx1"/>
                </a:solidFill>
              </a:rPr>
              <a:t>риск человеческого фактора и потери данных</a:t>
            </a:r>
          </a:p>
          <a:p>
            <a:pPr lvl="0">
              <a:spcBef>
                <a:spcPts val="1200"/>
              </a:spcBef>
            </a:pPr>
            <a:endParaRPr lang="ru-RU" sz="1600" b="1" dirty="0" smtClean="0">
              <a:solidFill>
                <a:srgbClr val="C41230"/>
              </a:solidFill>
            </a:endParaRPr>
          </a:p>
          <a:p>
            <a:pPr lvl="0">
              <a:spcBef>
                <a:spcPts val="60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03648" y="2698965"/>
            <a:ext cx="504000" cy="504000"/>
          </a:xfrm>
          <a:prstGeom prst="ellipse">
            <a:avLst/>
          </a:prstGeom>
          <a:noFill/>
          <a:ln w="19050">
            <a:solidFill>
              <a:srgbClr val="E2E3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/>
          </a:p>
        </p:txBody>
      </p:sp>
      <p:pic>
        <p:nvPicPr>
          <p:cNvPr id="10" name="Picture 2" descr="C:\Users\rkhramichev\Desktop\преза_рег\post-3-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3" y="2145218"/>
            <a:ext cx="2123768" cy="142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rkhramichev\Desktop\преза_рег\130064_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2573"/>
            <a:ext cx="2272681" cy="116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rkhramichev\Desktop\преза_рег\Hybr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653" y="3435846"/>
            <a:ext cx="2438400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О системе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400" b="1" dirty="0" err="1">
                <a:solidFill>
                  <a:srgbClr val="C41230"/>
                </a:solidFill>
              </a:rPr>
              <a:t>Регола</a:t>
            </a:r>
            <a:r>
              <a:rPr lang="ru-RU" sz="1400" b="1" dirty="0">
                <a:solidFill>
                  <a:srgbClr val="C41230"/>
                </a:solidFill>
              </a:rPr>
              <a:t> RFID-идентификация </a:t>
            </a:r>
            <a:r>
              <a:rPr lang="ru-RU" sz="1400" dirty="0">
                <a:solidFill>
                  <a:schemeClr val="tx1"/>
                </a:solidFill>
              </a:rPr>
              <a:t>– система бесконтактной инвентаризации основных средств и автоматизации архивов.</a:t>
            </a:r>
          </a:p>
          <a:p>
            <a:pPr lvl="0">
              <a:spcBef>
                <a:spcPts val="1800"/>
              </a:spcBef>
            </a:pPr>
            <a:r>
              <a:rPr lang="ru-RU" sz="1400" b="1" dirty="0" err="1">
                <a:solidFill>
                  <a:srgbClr val="C41230"/>
                </a:solidFill>
              </a:rPr>
              <a:t>Регола</a:t>
            </a:r>
            <a:r>
              <a:rPr lang="ru-RU" sz="1400" b="1" dirty="0">
                <a:solidFill>
                  <a:srgbClr val="C41230"/>
                </a:solidFill>
              </a:rPr>
              <a:t> RFID-идентификация </a:t>
            </a:r>
            <a:r>
              <a:rPr lang="ru-RU" sz="1400" dirty="0">
                <a:solidFill>
                  <a:schemeClr val="tx1"/>
                </a:solidFill>
              </a:rPr>
              <a:t>открывает новый взгляд на учет материальных ценностей и архивов – процедура инвентаризации стала </a:t>
            </a:r>
            <a:r>
              <a:rPr lang="ru-RU" sz="1400" dirty="0" smtClean="0">
                <a:solidFill>
                  <a:schemeClr val="tx1"/>
                </a:solidFill>
              </a:rPr>
              <a:t>быстрее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эффективнее, многочасовые обходы помещений остались в прошлом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Программно-аппаратный комплекс </a:t>
            </a:r>
            <a:r>
              <a:rPr lang="ru-RU" sz="1400" b="1" dirty="0" err="1">
                <a:solidFill>
                  <a:srgbClr val="C41230"/>
                </a:solidFill>
              </a:rPr>
              <a:t>Регола</a:t>
            </a:r>
            <a:r>
              <a:rPr lang="ru-RU" sz="1400" b="1" dirty="0">
                <a:solidFill>
                  <a:srgbClr val="C41230"/>
                </a:solidFill>
              </a:rPr>
              <a:t> RFID-идентификация </a:t>
            </a:r>
            <a:r>
              <a:rPr lang="ru-RU" sz="1400" dirty="0" smtClean="0">
                <a:solidFill>
                  <a:schemeClr val="tx1"/>
                </a:solidFill>
              </a:rPr>
              <a:t>использует технологию радиочастотной идентификации </a:t>
            </a:r>
            <a:r>
              <a:rPr lang="en-US" sz="1400" dirty="0" smtClean="0">
                <a:solidFill>
                  <a:schemeClr val="tx1"/>
                </a:solidFill>
              </a:rPr>
              <a:t>RFID </a:t>
            </a:r>
            <a:r>
              <a:rPr lang="ru-RU" sz="1400" dirty="0">
                <a:solidFill>
                  <a:schemeClr val="tx1"/>
                </a:solidFill>
              </a:rPr>
              <a:t>и </a:t>
            </a:r>
            <a:r>
              <a:rPr lang="ru-RU" sz="1400" dirty="0" smtClean="0">
                <a:solidFill>
                  <a:schemeClr val="tx1"/>
                </a:solidFill>
              </a:rPr>
              <a:t>состоит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из мобильного считывателя, меток  и оригинального программного обеспечения, разработанного компанией Систематика</a:t>
            </a:r>
          </a:p>
        </p:txBody>
      </p:sp>
      <p:pic>
        <p:nvPicPr>
          <p:cNvPr id="5123" name="Picture 3" descr="C:\Users\rkhramichev\Desktop\преза_рег\rego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" r="5714" b="194"/>
          <a:stretch/>
        </p:blipFill>
        <p:spPr bwMode="auto">
          <a:xfrm>
            <a:off x="360000" y="1188000"/>
            <a:ext cx="3564000" cy="347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5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Технология </a:t>
            </a:r>
            <a:r>
              <a:rPr lang="en-US" sz="2400" b="1" dirty="0" smtClean="0"/>
              <a:t>RFID</a:t>
            </a:r>
            <a:endParaRPr lang="ru-RU" sz="2400" b="1" dirty="0" smtClean="0"/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400" b="1" dirty="0" smtClean="0">
                <a:solidFill>
                  <a:srgbClr val="C41230"/>
                </a:solidFill>
              </a:rPr>
              <a:t>Технология </a:t>
            </a:r>
            <a:r>
              <a:rPr lang="ru-RU" sz="1400" b="1" dirty="0">
                <a:solidFill>
                  <a:srgbClr val="C41230"/>
                </a:solidFill>
              </a:rPr>
              <a:t>RFID </a:t>
            </a:r>
            <a:r>
              <a:rPr lang="ru-RU" sz="1400" i="1" dirty="0">
                <a:solidFill>
                  <a:schemeClr val="tx1"/>
                </a:solidFill>
              </a:rPr>
              <a:t>(</a:t>
            </a:r>
            <a:r>
              <a:rPr lang="ru-RU" sz="1400" i="1" dirty="0" err="1">
                <a:solidFill>
                  <a:schemeClr val="tx1"/>
                </a:solidFill>
              </a:rPr>
              <a:t>Radio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Frequency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Identification</a:t>
            </a:r>
            <a:r>
              <a:rPr lang="ru-RU" sz="1400" i="1" dirty="0">
                <a:solidFill>
                  <a:schemeClr val="tx1"/>
                </a:solidFill>
              </a:rPr>
              <a:t> - радиочастотная идентификация) </a:t>
            </a:r>
            <a:r>
              <a:rPr lang="ru-RU" sz="1400" dirty="0">
                <a:solidFill>
                  <a:schemeClr val="tx1"/>
                </a:solidFill>
              </a:rPr>
              <a:t>- это технология нового поколения, основанная на использовании радиочастотного электромагнитного излучения. Технология применяется для идентификации и учета объектов.</a:t>
            </a:r>
          </a:p>
          <a:p>
            <a:pPr lvl="0">
              <a:spcBef>
                <a:spcPts val="1800"/>
              </a:spcBef>
            </a:pPr>
            <a:r>
              <a:rPr lang="ru-RU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- это современная технология идентификации, предоставляющая существенно больше возможностей по сравнению с традиционными системами маркировки.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Любая </a:t>
            </a:r>
            <a:r>
              <a:rPr lang="en-US" sz="1400" dirty="0" smtClean="0">
                <a:solidFill>
                  <a:schemeClr val="tx1"/>
                </a:solidFill>
              </a:rPr>
              <a:t>RFID </a:t>
            </a:r>
            <a:r>
              <a:rPr lang="ru-RU" sz="1400" dirty="0" smtClean="0">
                <a:solidFill>
                  <a:schemeClr val="tx1"/>
                </a:solidFill>
              </a:rPr>
              <a:t>система состоит из считывателя и меток прикрепленных к объектам идентификации.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rkhramichev\Desktop\преза_рег\rfi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1152000"/>
            <a:ext cx="3600001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7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en-US" sz="2400" b="1" dirty="0" smtClean="0"/>
              <a:t>RFID</a:t>
            </a:r>
            <a:r>
              <a:rPr lang="ru-RU" sz="2400" b="1" dirty="0" smtClean="0"/>
              <a:t>-метки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1400" b="1" dirty="0" smtClean="0">
                <a:solidFill>
                  <a:srgbClr val="C41230"/>
                </a:solidFill>
              </a:rPr>
              <a:t>RFID-</a:t>
            </a:r>
            <a:r>
              <a:rPr lang="ru-RU" sz="1400" b="1" dirty="0" smtClean="0">
                <a:solidFill>
                  <a:srgbClr val="C41230"/>
                </a:solidFill>
              </a:rPr>
              <a:t>метки</a:t>
            </a:r>
            <a:r>
              <a:rPr lang="ru-RU" sz="1400" dirty="0">
                <a:solidFill>
                  <a:schemeClr val="tx1"/>
                </a:solidFill>
              </a:rPr>
              <a:t>, представляют </a:t>
            </a:r>
            <a:r>
              <a:rPr lang="ru-RU" sz="1400" dirty="0" smtClean="0">
                <a:solidFill>
                  <a:schemeClr val="tx1"/>
                </a:solidFill>
              </a:rPr>
              <a:t>собой миниатюрные </a:t>
            </a:r>
            <a:r>
              <a:rPr lang="ru-RU" sz="1400" dirty="0">
                <a:solidFill>
                  <a:schemeClr val="tx1"/>
                </a:solidFill>
              </a:rPr>
              <a:t>самоклеящиеся </a:t>
            </a:r>
            <a:r>
              <a:rPr lang="ru-RU" sz="1400" dirty="0" smtClean="0">
                <a:solidFill>
                  <a:schemeClr val="tx1"/>
                </a:solidFill>
              </a:rPr>
              <a:t>устройства, </a:t>
            </a:r>
            <a:r>
              <a:rPr lang="ru-RU" sz="1400" dirty="0">
                <a:solidFill>
                  <a:schemeClr val="tx1"/>
                </a:solidFill>
              </a:rPr>
              <a:t>на которые данные </a:t>
            </a:r>
            <a:r>
              <a:rPr lang="ru-RU" sz="1400" dirty="0" smtClean="0">
                <a:solidFill>
                  <a:schemeClr val="tx1"/>
                </a:solidFill>
              </a:rPr>
              <a:t>заносятся и </a:t>
            </a:r>
            <a:r>
              <a:rPr lang="ru-RU" sz="1400" dirty="0">
                <a:solidFill>
                  <a:schemeClr val="tx1"/>
                </a:solidFill>
              </a:rPr>
              <a:t>считываются при помощи радиоволн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Существует несколько типов </a:t>
            </a:r>
            <a:r>
              <a:rPr lang="en-US" sz="1400" dirty="0" smtClean="0">
                <a:solidFill>
                  <a:schemeClr val="tx1"/>
                </a:solidFill>
              </a:rPr>
              <a:t>RFID </a:t>
            </a:r>
            <a:r>
              <a:rPr lang="ru-RU" sz="1400" dirty="0" smtClean="0">
                <a:solidFill>
                  <a:schemeClr val="tx1"/>
                </a:solidFill>
              </a:rPr>
              <a:t>меток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для маркировки различных поверхностей.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мебели из дерева и ДСП, картонных объектов и важных документов используются плоские </a:t>
            </a:r>
            <a:r>
              <a:rPr lang="en-US" sz="1400" dirty="0" err="1" smtClean="0">
                <a:solidFill>
                  <a:schemeClr val="tx1"/>
                </a:solidFill>
              </a:rPr>
              <a:t>rfid</a:t>
            </a: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 smtClean="0">
                <a:solidFill>
                  <a:schemeClr val="tx1"/>
                </a:solidFill>
              </a:rPr>
              <a:t>метки, напоминающие этикетки, толщина </a:t>
            </a:r>
            <a:r>
              <a:rPr lang="ru-RU" sz="1400" dirty="0">
                <a:solidFill>
                  <a:schemeClr val="tx1"/>
                </a:solidFill>
              </a:rPr>
              <a:t>которых не </a:t>
            </a:r>
            <a:r>
              <a:rPr lang="ru-RU" sz="1400" dirty="0" smtClean="0">
                <a:solidFill>
                  <a:schemeClr val="tx1"/>
                </a:solidFill>
              </a:rPr>
              <a:t>превышает 0,3 мм.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металлических поверхностей и офисной техники используются специализированные </a:t>
            </a:r>
            <a:r>
              <a:rPr lang="en-US" sz="1400" dirty="0" err="1" smtClean="0">
                <a:solidFill>
                  <a:schemeClr val="tx1"/>
                </a:solidFill>
              </a:rPr>
              <a:t>rfid</a:t>
            </a: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 smtClean="0">
                <a:solidFill>
                  <a:schemeClr val="tx1"/>
                </a:solidFill>
              </a:rPr>
              <a:t>метки в пластиковом корпусе, обеспечивающем уверенный прием в условиях ограниченного распространения радиоволн. 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076" name="Picture 4" descr="C:\Users\rkhramichev\Desktop\преза_рег\Confidex-Ironside-Slim-RFID-ta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9" y="3579862"/>
            <a:ext cx="2260600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khramichev\Desktop\преза_рег\Confidex_Ironside_Micro_NFC_300x3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97157"/>
            <a:ext cx="1799468" cy="157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rkhramichev\Desktop\преза_рег\images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0" y="133200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khramichev\Desktop\преза_рег\r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368000"/>
            <a:ext cx="3864994" cy="29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en-US" sz="2400" b="1" dirty="0" smtClean="0"/>
              <a:t>RFID</a:t>
            </a:r>
            <a:r>
              <a:rPr lang="ru-RU" sz="2400" b="1" dirty="0" smtClean="0"/>
              <a:t>-считыватель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Система </a:t>
            </a:r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>
                <a:solidFill>
                  <a:srgbClr val="C41230"/>
                </a:solidFill>
              </a:rPr>
              <a:t> </a:t>
            </a:r>
            <a:r>
              <a:rPr lang="en-US" sz="1400" b="1" dirty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поставляется предустановленной на мобильный RFID считыватель. 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</a:pPr>
            <a:r>
              <a:rPr lang="ru-RU" sz="1400" dirty="0">
                <a:solidFill>
                  <a:schemeClr val="tx1"/>
                </a:solidFill>
              </a:rPr>
              <a:t>Мобильный</a:t>
            </a:r>
            <a:r>
              <a:rPr lang="ru-RU" sz="1400" b="1" dirty="0">
                <a:solidFill>
                  <a:srgbClr val="C41230"/>
                </a:solidFill>
              </a:rPr>
              <a:t> </a:t>
            </a:r>
            <a:r>
              <a:rPr lang="en-US" sz="1400" b="1" dirty="0">
                <a:solidFill>
                  <a:srgbClr val="C41230"/>
                </a:solidFill>
              </a:rPr>
              <a:t>RFID-</a:t>
            </a:r>
            <a:r>
              <a:rPr lang="ru-RU" sz="1400" b="1" dirty="0">
                <a:solidFill>
                  <a:srgbClr val="C41230"/>
                </a:solidFill>
              </a:rPr>
              <a:t>считыватель</a:t>
            </a:r>
            <a:r>
              <a:rPr lang="ru-RU" sz="1400" dirty="0">
                <a:solidFill>
                  <a:schemeClr val="tx1"/>
                </a:solidFill>
              </a:rPr>
              <a:t> работает под операционной системой </a:t>
            </a:r>
            <a:r>
              <a:rPr lang="ru-RU" sz="1400" dirty="0" err="1">
                <a:solidFill>
                  <a:schemeClr val="tx1"/>
                </a:solidFill>
              </a:rPr>
              <a:t>Windows</a:t>
            </a:r>
            <a:r>
              <a:rPr lang="ru-RU" sz="1400" dirty="0">
                <a:solidFill>
                  <a:schemeClr val="tx1"/>
                </a:solidFill>
              </a:rPr>
              <a:t> CE 5.0, имеет встроенный </a:t>
            </a:r>
            <a:r>
              <a:rPr lang="ru-RU" sz="1400" dirty="0" err="1">
                <a:solidFill>
                  <a:schemeClr val="tx1"/>
                </a:solidFill>
              </a:rPr>
              <a:t>WiFi</a:t>
            </a:r>
            <a:r>
              <a:rPr lang="ru-RU" sz="1400" dirty="0">
                <a:solidFill>
                  <a:schemeClr val="tx1"/>
                </a:solidFill>
              </a:rPr>
              <a:t> адаптер и GSM модуль.</a:t>
            </a:r>
          </a:p>
          <a:p>
            <a:pPr lvl="0">
              <a:spcBef>
                <a:spcPts val="1800"/>
              </a:spcBef>
            </a:pP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Программное обеспечение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b="1" dirty="0" err="1" smtClean="0">
                <a:solidFill>
                  <a:srgbClr val="C41230"/>
                </a:solidFill>
              </a:rPr>
              <a:t>Регола</a:t>
            </a:r>
            <a:r>
              <a:rPr lang="en-US" b="1" dirty="0" smtClean="0">
                <a:solidFill>
                  <a:srgbClr val="C41230"/>
                </a:solidFill>
              </a:rPr>
              <a:t>-</a:t>
            </a:r>
            <a:r>
              <a:rPr lang="ru-RU" b="1" dirty="0">
                <a:solidFill>
                  <a:srgbClr val="C41230"/>
                </a:solidFill>
              </a:rPr>
              <a:t>М</a:t>
            </a:r>
            <a:r>
              <a:rPr lang="ru-RU" b="1" dirty="0" smtClean="0">
                <a:solidFill>
                  <a:srgbClr val="C41230"/>
                </a:solidFill>
              </a:rPr>
              <a:t>аркировка</a:t>
            </a:r>
          </a:p>
          <a:p>
            <a:pPr lvl="0"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</a:rPr>
              <a:t>На этапе маркировки выполняется наклеивание RFID меток на товарно-материальные </a:t>
            </a:r>
            <a:r>
              <a:rPr lang="ru-RU" sz="1400" dirty="0" smtClean="0">
                <a:solidFill>
                  <a:schemeClr val="tx1"/>
                </a:solidFill>
              </a:rPr>
              <a:t>ценности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 </a:t>
            </a:r>
            <a:r>
              <a:rPr lang="ru-RU" sz="1400" dirty="0">
                <a:solidFill>
                  <a:schemeClr val="tx1"/>
                </a:solidFill>
              </a:rPr>
              <a:t>сопоставление их </a:t>
            </a:r>
            <a:r>
              <a:rPr lang="ru-RU" sz="1400" dirty="0" smtClean="0">
                <a:solidFill>
                  <a:schemeClr val="tx1"/>
                </a:solidFill>
              </a:rPr>
              <a:t>кода-идентификатора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 </a:t>
            </a:r>
            <a:r>
              <a:rPr lang="ru-RU" sz="1400" dirty="0">
                <a:solidFill>
                  <a:schemeClr val="tx1"/>
                </a:solidFill>
              </a:rPr>
              <a:t>наименованием товарно-материальной </a:t>
            </a:r>
            <a:r>
              <a:rPr lang="ru-RU" sz="1400" dirty="0" smtClean="0">
                <a:solidFill>
                  <a:schemeClr val="tx1"/>
                </a:solidFill>
              </a:rPr>
              <a:t>ценности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инвентарной ведомости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ru-RU" b="1" dirty="0" err="1" smtClean="0">
                <a:solidFill>
                  <a:srgbClr val="C41230"/>
                </a:solidFill>
              </a:rPr>
              <a:t>Регола</a:t>
            </a:r>
            <a:r>
              <a:rPr lang="en-US" b="1" dirty="0">
                <a:solidFill>
                  <a:srgbClr val="C41230"/>
                </a:solidFill>
              </a:rPr>
              <a:t>-</a:t>
            </a:r>
            <a:r>
              <a:rPr lang="ru-RU" b="1" dirty="0">
                <a:solidFill>
                  <a:srgbClr val="C41230"/>
                </a:solidFill>
              </a:rPr>
              <a:t>Инвентаризация</a:t>
            </a:r>
          </a:p>
          <a:p>
            <a:pPr lvl="0">
              <a:spcBef>
                <a:spcPts val="600"/>
              </a:spcBef>
            </a:pPr>
            <a:r>
              <a:rPr lang="ru-RU" sz="1400" dirty="0">
                <a:solidFill>
                  <a:schemeClr val="tx1"/>
                </a:solidFill>
              </a:rPr>
              <a:t>«</a:t>
            </a:r>
            <a:r>
              <a:rPr lang="ru-RU" sz="1400" dirty="0" err="1">
                <a:solidFill>
                  <a:schemeClr val="tx1"/>
                </a:solidFill>
              </a:rPr>
              <a:t>Регола</a:t>
            </a:r>
            <a:r>
              <a:rPr lang="ru-RU" sz="1400" dirty="0">
                <a:solidFill>
                  <a:schemeClr val="tx1"/>
                </a:solidFill>
              </a:rPr>
              <a:t>-Инвентаризация» является основным компонентом для проведения инвентаризации, поиска и списания основных средств предприятия.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«</a:t>
            </a:r>
            <a:r>
              <a:rPr lang="ru-RU" sz="1400" dirty="0" err="1">
                <a:solidFill>
                  <a:schemeClr val="tx1"/>
                </a:solidFill>
              </a:rPr>
              <a:t>Регола</a:t>
            </a:r>
            <a:r>
              <a:rPr lang="ru-RU" sz="1400" dirty="0">
                <a:solidFill>
                  <a:schemeClr val="tx1"/>
                </a:solidFill>
              </a:rPr>
              <a:t>-Инвентаризация» формирует список всех помещений и идентифицирует все товарно-материальные ценности из инвентарной ведомости.</a:t>
            </a:r>
          </a:p>
          <a:p>
            <a:pPr lvl="0">
              <a:spcBef>
                <a:spcPts val="600"/>
              </a:spcBef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7" name="Рисунок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260000"/>
            <a:ext cx="1908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00" y="1944000"/>
            <a:ext cx="1907164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7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Серверная версия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</a:t>
            </a:r>
            <a:r>
              <a:rPr lang="ru-RU" sz="1400" dirty="0">
                <a:solidFill>
                  <a:schemeClr val="tx1"/>
                </a:solidFill>
              </a:rPr>
              <a:t>работы с большим количеством считывателей и пользовательских </a:t>
            </a:r>
            <a:r>
              <a:rPr lang="ru-RU" sz="1400" dirty="0" smtClean="0">
                <a:solidFill>
                  <a:schemeClr val="tx1"/>
                </a:solidFill>
              </a:rPr>
              <a:t>лицензий может поставляться серверная версия </a:t>
            </a:r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>
                <a:solidFill>
                  <a:srgbClr val="C41230"/>
                </a:solidFill>
              </a:rPr>
              <a:t>RFID </a:t>
            </a:r>
            <a:r>
              <a:rPr lang="ru-RU" sz="1400" b="1" dirty="0" smtClean="0">
                <a:solidFill>
                  <a:srgbClr val="C41230"/>
                </a:solidFill>
              </a:rPr>
              <a:t>идентификация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ru-RU" sz="1400" b="1" dirty="0" smtClean="0">
                <a:solidFill>
                  <a:schemeClr val="tx1"/>
                </a:solidFill>
              </a:rPr>
              <a:t>Серверная версия: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собирает информацию с нескольких считывателей, актуализируя инвентарную ведомость;</a:t>
            </a: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создает отчеты о проведении инвентаризации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 перемещении оборудования;</a:t>
            </a: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хранит информацию о плановом ремонте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 обслуживании техники;</a:t>
            </a: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интегрирует информацию в </a:t>
            </a:r>
            <a:r>
              <a:rPr lang="en-US" sz="1400" dirty="0" smtClean="0">
                <a:solidFill>
                  <a:schemeClr val="tx1"/>
                </a:solidFill>
              </a:rPr>
              <a:t>1C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и другие бухгалтерские системы</a:t>
            </a:r>
          </a:p>
        </p:txBody>
      </p:sp>
      <p:pic>
        <p:nvPicPr>
          <p:cNvPr id="3074" name="Picture 2" descr="C:\Users\rkhramichev\Desktop\преза_рег\p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5766"/>
            <a:ext cx="3317082" cy="190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rkhramichev\Desktop\преза_рег\read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94006"/>
            <a:ext cx="1022848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rkhramichev\Desktop\преза_рег\read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60" y="1061904"/>
            <a:ext cx="1022848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rkhramichev\Desktop\преза_рег\read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61904"/>
            <a:ext cx="1022848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rkhramichev\Desktop\преза_рег\read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152" y="1528806"/>
            <a:ext cx="1022848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2051720" y="1528806"/>
            <a:ext cx="764468" cy="997302"/>
          </a:xfrm>
          <a:prstGeom prst="straightConnector1">
            <a:avLst/>
          </a:prstGeom>
          <a:ln w="50800">
            <a:solidFill>
              <a:srgbClr val="C41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434608" y="2300508"/>
            <a:ext cx="273296" cy="325525"/>
          </a:xfrm>
          <a:prstGeom prst="straightConnector1">
            <a:avLst/>
          </a:prstGeom>
          <a:ln w="50800">
            <a:solidFill>
              <a:srgbClr val="C41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131840" y="1833606"/>
            <a:ext cx="0" cy="629664"/>
          </a:xfrm>
          <a:prstGeom prst="straightConnector1">
            <a:avLst/>
          </a:prstGeom>
          <a:ln w="50800">
            <a:solidFill>
              <a:srgbClr val="C41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43608" y="2179857"/>
            <a:ext cx="1448544" cy="538251"/>
          </a:xfrm>
          <a:prstGeom prst="straightConnector1">
            <a:avLst/>
          </a:prstGeom>
          <a:ln w="50800">
            <a:solidFill>
              <a:srgbClr val="C4123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3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Поиск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pic>
        <p:nvPicPr>
          <p:cNvPr id="2050" name="Picture 2" descr="C:\Users\rkhramichev\Desktop\преза_рег\lu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3410">
            <a:off x="755864" y="1558364"/>
            <a:ext cx="3207852" cy="277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600"/>
              </a:spcBef>
            </a:pPr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>
                <a:solidFill>
                  <a:srgbClr val="C41230"/>
                </a:solidFill>
              </a:rPr>
              <a:t>RFID </a:t>
            </a:r>
            <a:r>
              <a:rPr lang="ru-RU" sz="1400" b="1" dirty="0" smtClean="0">
                <a:solidFill>
                  <a:srgbClr val="C41230"/>
                </a:solidFill>
              </a:rPr>
              <a:t>идентификация</a:t>
            </a:r>
            <a:r>
              <a:rPr lang="ru-RU" sz="1400" dirty="0" smtClean="0">
                <a:solidFill>
                  <a:schemeClr val="tx1"/>
                </a:solidFill>
              </a:rPr>
              <a:t> осуществляет точный поиск оборудования и материальных ценностей занесенных в инвентарную ведомость.</a:t>
            </a:r>
          </a:p>
          <a:p>
            <a:pPr lvl="0"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Высокая скорость считывания и широкий охват радиосигнала используемого </a:t>
            </a:r>
            <a:r>
              <a:rPr lang="en-US" sz="1400" dirty="0" smtClean="0">
                <a:solidFill>
                  <a:schemeClr val="tx1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-считывателя позволяет определить местоположение искомого объекта в короткое время и проинформировать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2502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9654</TotalTime>
  <Words>367</Words>
  <Application>Microsoft Office PowerPoint</Application>
  <PresentationFormat>Экран (16:9)</PresentationFormat>
  <Paragraphs>79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Фомичева Вера</dc:creator>
  <cp:lastModifiedBy>Храмичев Роман Кириллович</cp:lastModifiedBy>
  <cp:revision>275</cp:revision>
  <cp:lastPrinted>2013-03-25T06:37:51Z</cp:lastPrinted>
  <dcterms:created xsi:type="dcterms:W3CDTF">2013-02-20T14:17:45Z</dcterms:created>
  <dcterms:modified xsi:type="dcterms:W3CDTF">2014-05-15T11:30:19Z</dcterms:modified>
</cp:coreProperties>
</file>