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5" r:id="rId3"/>
    <p:sldId id="275" r:id="rId4"/>
    <p:sldId id="267" r:id="rId5"/>
    <p:sldId id="263" r:id="rId6"/>
    <p:sldId id="260" r:id="rId7"/>
    <p:sldId id="261" r:id="rId8"/>
    <p:sldId id="265" r:id="rId9"/>
    <p:sldId id="292" r:id="rId10"/>
    <p:sldId id="293" r:id="rId11"/>
    <p:sldId id="294" r:id="rId12"/>
    <p:sldId id="295" r:id="rId13"/>
    <p:sldId id="296" r:id="rId14"/>
    <p:sldId id="288" r:id="rId15"/>
    <p:sldId id="290" r:id="rId16"/>
    <p:sldId id="287" r:id="rId17"/>
    <p:sldId id="286" r:id="rId18"/>
    <p:sldId id="269" r:id="rId19"/>
    <p:sldId id="271" r:id="rId20"/>
    <p:sldId id="272" r:id="rId21"/>
    <p:sldId id="273" r:id="rId22"/>
    <p:sldId id="274" r:id="rId23"/>
    <p:sldId id="281" r:id="rId24"/>
    <p:sldId id="283" r:id="rId25"/>
    <p:sldId id="289" r:id="rId26"/>
    <p:sldId id="280" r:id="rId27"/>
    <p:sldId id="291" r:id="rId28"/>
    <p:sldId id="282" r:id="rId29"/>
    <p:sldId id="27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51"/>
    <a:srgbClr val="F0D4D4"/>
    <a:srgbClr val="F8ECEC"/>
    <a:srgbClr val="F4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6" y="-348"/>
      </p:cViewPr>
      <p:guideLst>
        <p:guide orient="horz" pos="1979"/>
        <p:guide pos="12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95EAE-A368-431E-B601-1052E84A4BC7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E641-6CB1-43D6-9DCC-4A2C85C5B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9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B71A-D37C-4B11-8DE5-1ED39B8D7681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B851-757B-445E-9245-491C6F59C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4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4028-FE0F-4D0B-A922-23264B13D139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0928-A292-4B54-B9B1-E934EFDC7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8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2B82-BE98-435D-8517-09E159E13EF6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3035-116C-491C-BC89-EAAC3CEC6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3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47FC-A95C-49B2-8985-B65E4FE21A47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4553-8A13-4BF8-B32C-6D1AE66EB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2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B9CA-B207-4A9A-879A-539CDE1FE92E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C826-B696-47CB-BF31-889129577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7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18BF-A20F-4BC8-B769-3C50A331A7B2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C87C-D453-45BD-8E03-678BF04D2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0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878B-A370-4749-8E6F-9AF997CAFB62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92A8-C5AF-4185-863F-9C8857E8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3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ACD5-B36B-48AB-B34B-1E8867F08EA3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210ED-1868-4F5A-93E3-7DA22B244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3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0F2C-B8D5-49E8-A4EA-3A84C1CAD762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50B1-1D57-42CA-8F94-C1B30F9DB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9357-2765-4462-861D-E129B783F90F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241A-E8B3-4836-B4E2-F18071281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5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BD637-3630-4283-8B84-F0CCDA9B5C35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5615EB-0DA5-4EDB-95C3-D95F8E80D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8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://sabra.su/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 СИСТЕМЕ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CАБРА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b="1" dirty="0">
                <a:solidFill>
                  <a:srgbClr val="860051"/>
                </a:solidFill>
              </a:rPr>
              <a:t>С</a:t>
            </a:r>
            <a:r>
              <a:rPr lang="ru-RU" sz="2000" dirty="0">
                <a:solidFill>
                  <a:schemeClr val="tx1"/>
                </a:solidFill>
              </a:rPr>
              <a:t>истема </a:t>
            </a:r>
            <a:r>
              <a:rPr lang="ru-RU" sz="2000" b="1" dirty="0">
                <a:solidFill>
                  <a:srgbClr val="860051"/>
                </a:solidFill>
              </a:rPr>
              <a:t>А</a:t>
            </a:r>
            <a:r>
              <a:rPr lang="ru-RU" sz="2000" dirty="0">
                <a:solidFill>
                  <a:schemeClr val="tx1"/>
                </a:solidFill>
              </a:rPr>
              <a:t>втоматической </a:t>
            </a:r>
            <a:r>
              <a:rPr lang="ru-RU" sz="2000" b="1" dirty="0">
                <a:solidFill>
                  <a:srgbClr val="860051"/>
                </a:solidFill>
              </a:rPr>
              <a:t>Б</a:t>
            </a:r>
            <a:r>
              <a:rPr lang="ru-RU" sz="2000" dirty="0">
                <a:solidFill>
                  <a:schemeClr val="tx1"/>
                </a:solidFill>
              </a:rPr>
              <a:t>есконтактной </a:t>
            </a:r>
            <a:r>
              <a:rPr lang="ru-RU" sz="2000" b="1" dirty="0">
                <a:solidFill>
                  <a:srgbClr val="860051"/>
                </a:solidFill>
              </a:rPr>
              <a:t>Р</a:t>
            </a:r>
            <a:r>
              <a:rPr lang="ru-RU" sz="2000" dirty="0">
                <a:solidFill>
                  <a:schemeClr val="tx1"/>
                </a:solidFill>
              </a:rPr>
              <a:t>егистрации </a:t>
            </a:r>
            <a:r>
              <a:rPr lang="ru-RU" sz="2000" b="1" dirty="0">
                <a:solidFill>
                  <a:srgbClr val="860051"/>
                </a:solidFill>
              </a:rPr>
              <a:t>А</a:t>
            </a:r>
            <a:r>
              <a:rPr lang="ru-RU" sz="2000" dirty="0">
                <a:solidFill>
                  <a:schemeClr val="tx1"/>
                </a:solidFill>
              </a:rPr>
              <a:t>втотранспорта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CАБРА</a:t>
            </a:r>
            <a:r>
              <a:rPr lang="ru-RU" sz="2000" dirty="0">
                <a:solidFill>
                  <a:schemeClr val="tx1"/>
                </a:solidFill>
              </a:rPr>
              <a:t> – программно-аппаратный комплекс, состоящий из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RFID-меток </a:t>
            </a:r>
            <a:r>
              <a:rPr lang="ru-RU" sz="2000" i="1" dirty="0" err="1">
                <a:solidFill>
                  <a:schemeClr val="tx1"/>
                </a:solidFill>
              </a:rPr>
              <a:t>PatchTag</a:t>
            </a:r>
            <a:r>
              <a:rPr lang="ru-RU" sz="2000" dirty="0">
                <a:solidFill>
                  <a:schemeClr val="tx1"/>
                </a:solidFill>
              </a:rPr>
              <a:t>, бесконтактных радиочастотных </a:t>
            </a:r>
            <a:r>
              <a:rPr lang="ru-RU" sz="2000" i="1" dirty="0">
                <a:solidFill>
                  <a:schemeClr val="tx1"/>
                </a:solidFill>
              </a:rPr>
              <a:t>считывателей </a:t>
            </a:r>
            <a:r>
              <a:rPr lang="ru-RU" sz="2000" i="1" dirty="0" err="1">
                <a:solidFill>
                  <a:schemeClr val="tx1"/>
                </a:solidFill>
              </a:rPr>
              <a:t>Impinj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Speedway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и </a:t>
            </a:r>
            <a:r>
              <a:rPr lang="ru-RU" sz="2000" i="1" dirty="0">
                <a:solidFill>
                  <a:schemeClr val="tx1"/>
                </a:solidFill>
              </a:rPr>
              <a:t>собственного программного обеспечения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5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708400"/>
            <a:ext cx="85248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Мой КПП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7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ИНТЕРФЕЙС ПО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44000"/>
            <a:ext cx="8161020" cy="47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96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Журнал перемещения автотранспорта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7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ИНТЕРФЕЙС ПО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43999"/>
            <a:ext cx="8161020" cy="47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Добавление транспортного средства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7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ИНТЕРФЕЙС ПО</a:t>
            </a:r>
            <a:endParaRPr lang="ru-RU" sz="2400" b="1" dirty="0"/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000" y="1944000"/>
            <a:ext cx="3776980" cy="371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3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Карточки АТС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7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ИНТЕРФЕЙС ПО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000" y="1943999"/>
            <a:ext cx="8161020" cy="47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8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pic>
        <p:nvPicPr>
          <p:cNvPr id="4099" name="Picture 3" descr="C:\Users\rkhramichev\Desktop\sabrabal\filiali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56" y="2557636"/>
            <a:ext cx="666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Интеграция филиалов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Создание связи программно-аппаратных комплексов САБРА, расположенных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разных регионах. Позволяет автоматически регистрировать транспортные средства (т/с) из других филиалов.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Принцип работы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Автомобиль </a:t>
            </a:r>
            <a:r>
              <a:rPr lang="ru-RU" sz="2000" dirty="0" smtClean="0">
                <a:solidFill>
                  <a:schemeClr val="tx1"/>
                </a:solidFill>
              </a:rPr>
              <a:t>покидает филиал №1;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САБРА регистрирует факт выезда автотранспорта и сохраняет информацию в единую базу данных, рассчитывая предварительное время прибытия;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Автомобиль прибывает в филиал №2;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САБРА регистрирует факт </a:t>
            </a:r>
            <a:r>
              <a:rPr lang="ru-RU" sz="2000" dirty="0" smtClean="0">
                <a:solidFill>
                  <a:schemeClr val="tx1"/>
                </a:solidFill>
              </a:rPr>
              <a:t>выезда и время прибытия автотранспорта, информируя оператора системы о времени в пути и принадлежности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т/с к филиалу №1.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pic>
        <p:nvPicPr>
          <p:cNvPr id="2051" name="Picture 3" descr="C:\Users\rkhramichev\Desktop\sabrabal\tra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39863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Маркировка </a:t>
            </a:r>
            <a:r>
              <a:rPr lang="ru-RU" sz="2000" b="1" dirty="0">
                <a:solidFill>
                  <a:srgbClr val="860051"/>
                </a:solidFill>
              </a:rPr>
              <a:t>железнодорожных </a:t>
            </a:r>
            <a:r>
              <a:rPr lang="ru-RU" sz="2000" b="1" dirty="0" smtClean="0">
                <a:solidFill>
                  <a:srgbClr val="860051"/>
                </a:solidFill>
              </a:rPr>
              <a:t>вагонов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Используется </a:t>
            </a:r>
            <a:r>
              <a:rPr lang="ru-RU" sz="2000" dirty="0">
                <a:solidFill>
                  <a:schemeClr val="tx1"/>
                </a:solidFill>
              </a:rPr>
              <a:t>для отслеживания перемещений и местонахождения </a:t>
            </a:r>
            <a:r>
              <a:rPr lang="ru-RU" sz="2000" dirty="0" smtClean="0">
                <a:solidFill>
                  <a:schemeClr val="tx1"/>
                </a:solidFill>
              </a:rPr>
              <a:t>вагонов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ru-RU" sz="2000" dirty="0">
                <a:solidFill>
                  <a:schemeClr val="tx1"/>
                </a:solidFill>
              </a:rPr>
              <a:t>территории железнодорожных путей предприятий и товарных станций.</a:t>
            </a:r>
            <a:endParaRPr lang="ru-RU" sz="2000" b="1" dirty="0" smtClean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Принцип </a:t>
            </a:r>
            <a:r>
              <a:rPr lang="ru-RU" sz="2000" b="1" dirty="0">
                <a:solidFill>
                  <a:srgbClr val="860051"/>
                </a:solidFill>
              </a:rPr>
              <a:t>работы</a:t>
            </a:r>
          </a:p>
          <a:p>
            <a:pPr marL="360000" indent="-360000" fontAlgn="auto">
              <a:spcBef>
                <a:spcPts val="0"/>
              </a:spcBef>
              <a:spcAft>
                <a:spcPts val="1200"/>
              </a:spcAft>
              <a:buFontTx/>
              <a:buBlip>
                <a:blip r:embed="rId6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Зоны регистрации оборудуются устройствами для </a:t>
            </a:r>
            <a:r>
              <a:rPr lang="ru-RU" dirty="0" smtClean="0">
                <a:solidFill>
                  <a:schemeClr val="tx1"/>
                </a:solidFill>
              </a:rPr>
              <a:t>идентификации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подвижного </a:t>
            </a:r>
            <a:r>
              <a:rPr lang="ru-RU" dirty="0">
                <a:solidFill>
                  <a:schemeClr val="tx1"/>
                </a:solidFill>
              </a:rPr>
              <a:t>состава;</a:t>
            </a:r>
          </a:p>
          <a:p>
            <a:pPr marL="360000" indent="-360000" fontAlgn="auto">
              <a:spcBef>
                <a:spcPts val="0"/>
              </a:spcBef>
              <a:spcAft>
                <a:spcPts val="1200"/>
              </a:spcAft>
              <a:buFontTx/>
              <a:buBlip>
                <a:blip r:embed="rId6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Определяется время регистрации и статус подвижного состава (порожний/груженый/в ремонт/ на промывку) в соответствующих зонах;</a:t>
            </a:r>
          </a:p>
          <a:p>
            <a:pPr marL="360000" indent="-360000" fontAlgn="auto">
              <a:spcBef>
                <a:spcPts val="0"/>
              </a:spcBef>
              <a:spcAft>
                <a:spcPts val="1200"/>
              </a:spcAft>
              <a:buFontTx/>
              <a:buBlip>
                <a:blip r:embed="rId6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Обеспечивается взаимодействие весовых пунктов и модуля </a:t>
            </a:r>
            <a:r>
              <a:rPr lang="ru-RU" dirty="0" smtClean="0">
                <a:solidFill>
                  <a:schemeClr val="tx1"/>
                </a:solidFill>
              </a:rPr>
              <a:t>САБРА, </a:t>
            </a:r>
            <a:r>
              <a:rPr lang="ru-RU" dirty="0">
                <a:solidFill>
                  <a:schemeClr val="tx1"/>
                </a:solidFill>
              </a:rPr>
              <a:t>организуется сбор информации о весе порожнего и груженого подвижного состава.</a:t>
            </a:r>
          </a:p>
          <a:p>
            <a:pPr marL="360000" indent="-360000" fontAlgn="auto">
              <a:spcBef>
                <a:spcPts val="0"/>
              </a:spcBef>
              <a:spcAft>
                <a:spcPts val="1200"/>
              </a:spcAft>
              <a:buFontTx/>
              <a:buBlip>
                <a:blip r:embed="rId6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Результаты взвешивания сохраняются вместе с данными о ж/д вагонах;</a:t>
            </a:r>
          </a:p>
          <a:p>
            <a:pPr marL="360000" indent="-360000" fontAlgn="auto">
              <a:spcBef>
                <a:spcPts val="0"/>
              </a:spcBef>
              <a:spcAft>
                <a:spcPts val="1200"/>
              </a:spcAft>
              <a:buFontTx/>
              <a:buBlip>
                <a:blip r:embed="rId6"/>
              </a:buBlip>
              <a:defRPr/>
            </a:pPr>
            <a:r>
              <a:rPr lang="ru-RU" dirty="0">
                <a:solidFill>
                  <a:schemeClr val="tx1"/>
                </a:solidFill>
              </a:rPr>
              <a:t>Модуль определяет логику работы системы на территории </a:t>
            </a:r>
            <a:r>
              <a:rPr lang="ru-RU" dirty="0" smtClean="0">
                <a:solidFill>
                  <a:schemeClr val="tx1"/>
                </a:solidFill>
              </a:rPr>
              <a:t>предприятия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или </a:t>
            </a:r>
            <a:r>
              <a:rPr lang="ru-RU" dirty="0">
                <a:solidFill>
                  <a:schemeClr val="tx1"/>
                </a:solidFill>
              </a:rPr>
              <a:t>товарной станции (разрешает/запрещает проезд, назначает пути и т.д</a:t>
            </a:r>
            <a:r>
              <a:rPr lang="ru-RU" dirty="0" smtClean="0">
                <a:solidFill>
                  <a:schemeClr val="tx1"/>
                </a:solidFill>
              </a:rPr>
              <a:t>.);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39863"/>
            <a:ext cx="5715000" cy="381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Распознавание номеров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Автоматическое </a:t>
            </a:r>
            <a:r>
              <a:rPr lang="ru-RU" sz="2000" dirty="0">
                <a:solidFill>
                  <a:schemeClr val="tx1"/>
                </a:solidFill>
              </a:rPr>
              <a:t>определение и распознавание государственного номера транспортного средства, находящегося в поле зрения </a:t>
            </a:r>
            <a:r>
              <a:rPr lang="ru-RU" sz="2000" dirty="0" smtClean="0">
                <a:solidFill>
                  <a:schemeClr val="tx1"/>
                </a:solidFill>
              </a:rPr>
              <a:t>камеры.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Принцип работы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Автомобиль подъезжает к зоне КПП;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Модуль распознавания номеров регистрирует </a:t>
            </a:r>
            <a:r>
              <a:rPr lang="ru-RU" sz="2000" dirty="0" smtClean="0">
                <a:solidFill>
                  <a:schemeClr val="tx1"/>
                </a:solidFill>
              </a:rPr>
              <a:t>номер;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Программное обеспечение САБРА сверяет полученный номер с номерами, зарегистрированными в системе;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При совпадении информации, система разрешает проезд;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При отсутствии номера в базе данных система запрещает проезд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059113" y="1692275"/>
            <a:ext cx="5400675" cy="2339975"/>
          </a:xfrm>
          <a:prstGeom prst="wedgeRoundRectCallout">
            <a:avLst>
              <a:gd name="adj1" fmla="val 21866"/>
              <a:gd name="adj2" fmla="val 85086"/>
              <a:gd name="adj3" fmla="val 16667"/>
            </a:avLst>
          </a:prstGeom>
          <a:noFill/>
          <a:ln w="279400">
            <a:solidFill>
              <a:srgbClr val="F0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dirty="0">
                <a:solidFill>
                  <a:srgbClr val="F0D4D4"/>
                </a:solidFill>
                <a:latin typeface="Arial Black" pitchFamily="34" charset="0"/>
              </a:rPr>
              <a:t>SMS</a:t>
            </a:r>
            <a:endParaRPr lang="ru-RU" sz="15000" dirty="0">
              <a:solidFill>
                <a:srgbClr val="F0D4D4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Информирование</a:t>
            </a:r>
            <a:r>
              <a:rPr lang="en-US" sz="2000" b="1" dirty="0" smtClean="0">
                <a:solidFill>
                  <a:srgbClr val="860051"/>
                </a:solidFill>
              </a:rPr>
              <a:t> </a:t>
            </a:r>
            <a:r>
              <a:rPr lang="ru-RU" sz="2000" b="1" dirty="0" smtClean="0">
                <a:solidFill>
                  <a:srgbClr val="860051"/>
                </a:solidFill>
              </a:rPr>
              <a:t>о</a:t>
            </a:r>
            <a:r>
              <a:rPr lang="en-US" sz="2000" b="1" dirty="0" smtClean="0">
                <a:solidFill>
                  <a:srgbClr val="860051"/>
                </a:solidFill>
              </a:rPr>
              <a:t> </a:t>
            </a:r>
            <a:r>
              <a:rPr lang="ru-RU" sz="2000" b="1" dirty="0" smtClean="0">
                <a:solidFill>
                  <a:srgbClr val="860051"/>
                </a:solidFill>
              </a:rPr>
              <a:t>событии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Услуга по предоставлению информации о пересечении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зоны КПП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en-US" sz="2000" dirty="0" smtClean="0">
                <a:solidFill>
                  <a:schemeClr val="tx1"/>
                </a:solidFill>
              </a:rPr>
              <a:t>e-mail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dirty="0">
                <a:solidFill>
                  <a:schemeClr val="tx1"/>
                </a:solidFill>
              </a:rPr>
              <a:t>мобильные телефоны посредством текстовых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сообщений </a:t>
            </a:r>
            <a:r>
              <a:rPr lang="ru-RU" sz="2000" dirty="0" smtClean="0">
                <a:solidFill>
                  <a:schemeClr val="tx1"/>
                </a:solidFill>
              </a:rPr>
              <a:t>СМС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Принцип работы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Автомобиль, за которым закреплена услуга </a:t>
            </a:r>
            <a:r>
              <a:rPr lang="ru-RU" sz="2000" dirty="0" smtClean="0">
                <a:solidFill>
                  <a:schemeClr val="tx1"/>
                </a:solidFill>
              </a:rPr>
              <a:t>информирования,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пересекает </a:t>
            </a:r>
            <a:r>
              <a:rPr lang="ru-RU" sz="2000" dirty="0">
                <a:solidFill>
                  <a:schemeClr val="tx1"/>
                </a:solidFill>
              </a:rPr>
              <a:t>зону КПП;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Система регистрирует дату время и направление проезда;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Модуль </a:t>
            </a:r>
            <a:r>
              <a:rPr lang="ru-RU" sz="2000" dirty="0" smtClean="0">
                <a:solidFill>
                  <a:schemeClr val="tx1"/>
                </a:solidFill>
              </a:rPr>
              <a:t>информирования </a:t>
            </a:r>
            <a:r>
              <a:rPr lang="ru-RU" sz="2000" dirty="0">
                <a:solidFill>
                  <a:schemeClr val="tx1"/>
                </a:solidFill>
              </a:rPr>
              <a:t>передает информацию </a:t>
            </a:r>
            <a:r>
              <a:rPr lang="ru-RU" sz="2000" dirty="0" smtClean="0">
                <a:solidFill>
                  <a:schemeClr val="tx1"/>
                </a:solidFill>
              </a:rPr>
              <a:t>на электронную почту или на </a:t>
            </a:r>
            <a:r>
              <a:rPr lang="ru-RU" sz="2000" dirty="0">
                <a:solidFill>
                  <a:schemeClr val="tx1"/>
                </a:solidFill>
              </a:rPr>
              <a:t>мобильный телефон выбранного </a:t>
            </a:r>
            <a:r>
              <a:rPr lang="ru-RU" sz="2000" dirty="0" smtClean="0">
                <a:solidFill>
                  <a:schemeClr val="tx1"/>
                </a:solidFill>
              </a:rPr>
              <a:t>абонента-получателя </a:t>
            </a:r>
            <a:r>
              <a:rPr lang="ru-RU" sz="2000" dirty="0">
                <a:solidFill>
                  <a:schemeClr val="tx1"/>
                </a:solidFill>
              </a:rPr>
              <a:t>посредством текстового </a:t>
            </a:r>
            <a:r>
              <a:rPr lang="ru-RU" sz="2000" dirty="0" smtClean="0">
                <a:solidFill>
                  <a:schemeClr val="tx1"/>
                </a:solidFill>
              </a:rPr>
              <a:t>сообщения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Модуль опционально может быть включен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форму </a:t>
            </a:r>
            <a:r>
              <a:rPr lang="ru-RU" sz="2000" b="1" dirty="0" smtClean="0">
                <a:solidFill>
                  <a:srgbClr val="860051"/>
                </a:solidFill>
              </a:rPr>
              <a:t>онлайн-заказа пропуска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22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rkhramiche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</p:spTree>
    <p:extLst>
      <p:ext uri="{BB962C8B-B14F-4D97-AF65-F5344CB8AC3E}">
        <p14:creationId xmlns:p14="http://schemas.microsoft.com/office/powerpoint/2010/main" val="27366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pic>
        <p:nvPicPr>
          <p:cNvPr id="10246" name="Picture 2" descr="C:\Users\rkhramichev\Desktop\Презентация сабра\strix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619250"/>
            <a:ext cx="54006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Онлайн-заказ </a:t>
            </a:r>
            <a:r>
              <a:rPr lang="ru-RU" sz="2000" b="1" dirty="0">
                <a:solidFill>
                  <a:srgbClr val="860051"/>
                </a:solidFill>
              </a:rPr>
              <a:t>пропуска</a:t>
            </a:r>
            <a:endParaRPr lang="en-US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Позволяет </a:t>
            </a:r>
            <a:r>
              <a:rPr lang="ru-RU" sz="2000" dirty="0">
                <a:solidFill>
                  <a:schemeClr val="tx1"/>
                </a:solidFill>
              </a:rPr>
              <a:t>регистрировать транспорт, не оборудованный </a:t>
            </a:r>
            <a:r>
              <a:rPr lang="ru-RU" sz="2000" dirty="0" err="1">
                <a:solidFill>
                  <a:schemeClr val="tx1"/>
                </a:solidFill>
              </a:rPr>
              <a:t>rfid</a:t>
            </a:r>
            <a:r>
              <a:rPr lang="ru-RU" sz="2000" dirty="0">
                <a:solidFill>
                  <a:schemeClr val="tx1"/>
                </a:solidFill>
              </a:rPr>
              <a:t>-метками, используя штрих-код.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Принцип </a:t>
            </a:r>
            <a:r>
              <a:rPr lang="ru-RU" sz="2000" b="1" dirty="0">
                <a:solidFill>
                  <a:srgbClr val="860051"/>
                </a:solidFill>
              </a:rPr>
              <a:t>работы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Пользователь вводит необходимые </a:t>
            </a:r>
            <a:r>
              <a:rPr lang="ru-RU" sz="2000" dirty="0" smtClean="0">
                <a:solidFill>
                  <a:schemeClr val="tx1"/>
                </a:solidFill>
              </a:rPr>
              <a:t>данные, система </a:t>
            </a:r>
            <a:r>
              <a:rPr lang="ru-RU" sz="2000" dirty="0">
                <a:solidFill>
                  <a:schemeClr val="tx1"/>
                </a:solidFill>
              </a:rPr>
              <a:t>регистрирует необходимую информацию в базе данных;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Оператор рассматривает запрос и одобряет проезд;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Система формирует пропуск-идентификатор и пересылает по электронной почте форму с штрих-кодом, содержащим информацию о количестве разрешенных въездов-выездов;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Пользователь получает форму по e-</a:t>
            </a:r>
            <a:r>
              <a:rPr lang="ru-RU" sz="2000" dirty="0" err="1">
                <a:solidFill>
                  <a:schemeClr val="tx1"/>
                </a:solidFill>
              </a:rPr>
              <a:t>mail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Опционально, предусмотрен ввод формы </a:t>
            </a:r>
            <a:r>
              <a:rPr lang="ru-RU" sz="2000" b="1" dirty="0" smtClean="0">
                <a:solidFill>
                  <a:srgbClr val="860051"/>
                </a:solidFill>
              </a:rPr>
              <a:t>информировании о событии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pic>
        <p:nvPicPr>
          <p:cNvPr id="11270" name="Picture 2" descr="C:\Users\rkhramichev\Desktop\Презентация сабра\tablo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t="18439" r="9357" b="17639"/>
          <a:stretch>
            <a:fillRect/>
          </a:stretch>
        </p:blipFill>
        <p:spPr bwMode="auto">
          <a:xfrm>
            <a:off x="3240088" y="1619250"/>
            <a:ext cx="54006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Счетчик свободных мест на парковке</a:t>
            </a:r>
            <a:endParaRPr lang="en-US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Автоматически определяет количество свободных мест, информирует водителя.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Принцип работы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Информация о количестве мест на парковке заносится в базу данных;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Система фиксирует направление проезда;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При въезде автомобиля, количество свободных мест на табло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уменьшается на единицу, при выезде автомобиля – на единицу увеличивается;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В многозонном паркинге, система фиксирует направление проезда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по территории, на табло выводится количество свободных мест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каждой зоне.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ВЕРСИИ СИСТЕМЫ</a:t>
            </a:r>
            <a:endParaRPr lang="ru-RU" sz="24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60000" y="1800000"/>
            <a:ext cx="8085600" cy="3672137"/>
            <a:chOff x="194400" y="1439863"/>
            <a:chExt cx="8085600" cy="367213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40000" y="1439863"/>
              <a:ext cx="6840000" cy="28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rgbClr val="860051"/>
                  </a:solidFill>
                </a:rPr>
                <a:t>САБРА</a:t>
              </a:r>
              <a:r>
                <a:rPr lang="ru-RU" sz="2000" dirty="0">
                  <a:solidFill>
                    <a:schemeClr val="tx1"/>
                  </a:solidFill>
                </a:rPr>
                <a:t> позволяет управлять </a:t>
              </a:r>
              <a:r>
                <a:rPr lang="ru-RU" sz="2000" dirty="0" smtClean="0">
                  <a:solidFill>
                    <a:schemeClr val="tx1"/>
                  </a:solidFill>
                </a:rPr>
                <a:t>одним КПП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 smtClean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rgbClr val="860051"/>
                  </a:solidFill>
                </a:rPr>
                <a:t>САБРА </a:t>
              </a:r>
              <a:r>
                <a:rPr lang="ru-RU" sz="2000" b="1" dirty="0">
                  <a:solidFill>
                    <a:srgbClr val="860051"/>
                  </a:solidFill>
                </a:rPr>
                <a:t>«</a:t>
              </a:r>
              <a:r>
                <a:rPr lang="ru-RU" sz="2000" b="1" dirty="0" smtClean="0">
                  <a:solidFill>
                    <a:srgbClr val="860051"/>
                  </a:solidFill>
                </a:rPr>
                <a:t>сетевая» </a:t>
              </a:r>
              <a:r>
                <a:rPr lang="ru-RU" sz="2000" dirty="0" smtClean="0">
                  <a:solidFill>
                    <a:schemeClr val="tx1"/>
                  </a:solidFill>
                </a:rPr>
                <a:t>поддерживает </a:t>
              </a:r>
              <a:r>
                <a:rPr lang="ru-RU" sz="2000" dirty="0">
                  <a:solidFill>
                    <a:schemeClr val="tx1"/>
                  </a:solidFill>
                </a:rPr>
                <a:t>неограниченное число </a:t>
              </a:r>
              <a:r>
                <a:rPr lang="ru-RU" sz="2000" dirty="0" smtClean="0">
                  <a:solidFill>
                    <a:schemeClr val="tx1"/>
                  </a:solidFill>
                </a:rPr>
                <a:t>КПП</a:t>
              </a:r>
              <a:br>
                <a:rPr lang="ru-RU" sz="2000" dirty="0" smtClean="0">
                  <a:solidFill>
                    <a:schemeClr val="tx1"/>
                  </a:solidFill>
                </a:rPr>
              </a:br>
              <a:r>
                <a:rPr lang="ru-RU" sz="2000" dirty="0" smtClean="0">
                  <a:solidFill>
                    <a:schemeClr val="tx1"/>
                  </a:solidFill>
                </a:rPr>
                <a:t>и </a:t>
              </a:r>
              <a:r>
                <a:rPr lang="ru-RU" sz="2000" dirty="0">
                  <a:solidFill>
                    <a:schemeClr val="tx1"/>
                  </a:solidFill>
                </a:rPr>
                <a:t>устанавливается на сервер </a:t>
              </a:r>
              <a:r>
                <a:rPr lang="ru-RU" sz="2000" dirty="0" smtClean="0">
                  <a:solidFill>
                    <a:schemeClr val="tx1"/>
                  </a:solidFill>
                </a:rPr>
                <a:t>предприятия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 smtClean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rgbClr val="860051"/>
                  </a:solidFill>
                </a:rPr>
                <a:t>САБРА </a:t>
              </a:r>
              <a:r>
                <a:rPr lang="ru-RU" sz="2000" b="1" dirty="0">
                  <a:solidFill>
                    <a:srgbClr val="860051"/>
                  </a:solidFill>
                </a:rPr>
                <a:t>«</a:t>
              </a:r>
              <a:r>
                <a:rPr lang="ru-RU" sz="2000" b="1" dirty="0" err="1">
                  <a:solidFill>
                    <a:srgbClr val="860051"/>
                  </a:solidFill>
                </a:rPr>
                <a:t>лайт</a:t>
              </a:r>
              <a:r>
                <a:rPr lang="ru-RU" sz="2000" b="1" dirty="0" smtClean="0">
                  <a:solidFill>
                    <a:srgbClr val="860051"/>
                  </a:solidFill>
                </a:rPr>
                <a:t>» </a:t>
              </a:r>
              <a:r>
                <a:rPr lang="ru-RU" sz="2000" dirty="0" smtClean="0">
                  <a:solidFill>
                    <a:schemeClr val="tx1"/>
                  </a:solidFill>
                </a:rPr>
                <a:t>не </a:t>
              </a:r>
              <a:r>
                <a:rPr lang="ru-RU" sz="2000" dirty="0">
                  <a:solidFill>
                    <a:schemeClr val="tx1"/>
                  </a:solidFill>
                </a:rPr>
                <a:t>требует дополнительного оборудования</a:t>
              </a:r>
              <a:r>
                <a:rPr lang="ru-RU" sz="2000" dirty="0" smtClean="0">
                  <a:solidFill>
                    <a:schemeClr val="tx1"/>
                  </a:solidFill>
                </a:rPr>
                <a:t>,</a:t>
              </a:r>
              <a:br>
                <a:rPr lang="ru-RU" sz="2000" dirty="0" smtClean="0">
                  <a:solidFill>
                    <a:schemeClr val="tx1"/>
                  </a:solidFill>
                </a:rPr>
              </a:br>
              <a:r>
                <a:rPr lang="ru-RU" sz="2000" dirty="0" smtClean="0">
                  <a:solidFill>
                    <a:schemeClr val="tx1"/>
                  </a:solidFill>
                </a:rPr>
                <a:t>устанавливается непосредственно </a:t>
              </a:r>
              <a:r>
                <a:rPr lang="ru-RU" sz="2000" dirty="0">
                  <a:solidFill>
                    <a:schemeClr val="tx1"/>
                  </a:solidFill>
                </a:rPr>
                <a:t>в </a:t>
              </a:r>
              <a:r>
                <a:rPr lang="ru-RU" sz="2000" dirty="0" smtClean="0">
                  <a:solidFill>
                    <a:schemeClr val="tx1"/>
                  </a:solidFill>
                </a:rPr>
                <a:t>считыватель</a:t>
              </a:r>
              <a:br>
                <a:rPr lang="ru-RU" sz="2000" dirty="0" smtClean="0">
                  <a:solidFill>
                    <a:schemeClr val="tx1"/>
                  </a:solidFill>
                </a:rPr>
              </a:br>
              <a:r>
                <a:rPr lang="ru-RU" sz="2000" dirty="0" smtClean="0">
                  <a:solidFill>
                    <a:schemeClr val="tx1"/>
                  </a:solidFill>
                </a:rPr>
                <a:t>и </a:t>
              </a:r>
              <a:r>
                <a:rPr lang="ru-RU" sz="2000" dirty="0">
                  <a:solidFill>
                    <a:schemeClr val="tx1"/>
                  </a:solidFill>
                </a:rPr>
                <a:t>позволяет автономно управлять </a:t>
              </a:r>
              <a:r>
                <a:rPr lang="ru-RU" sz="2000" dirty="0" smtClean="0">
                  <a:solidFill>
                    <a:schemeClr val="tx1"/>
                  </a:solidFill>
                </a:rPr>
                <a:t>КПП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C:\Users\rkhramichev\Desktop\sabrappt2016\lightpk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00" y="1512000"/>
              <a:ext cx="828000" cy="73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rkhramichev\Desktop\sabrappt2016\networkpk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00" y="2772000"/>
              <a:ext cx="1044000" cy="87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rkhramichev\Desktop\sabrappt2016\sabraligh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320000"/>
              <a:ext cx="8784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72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grpSp>
        <p:nvGrpSpPr>
          <p:cNvPr id="12294" name="Группа 17"/>
          <p:cNvGrpSpPr>
            <a:grpSpLocks/>
          </p:cNvGrpSpPr>
          <p:nvPr/>
        </p:nvGrpSpPr>
        <p:grpSpPr bwMode="auto">
          <a:xfrm>
            <a:off x="3240088" y="1619250"/>
            <a:ext cx="5400675" cy="2339975"/>
            <a:chOff x="3240000" y="1620000"/>
            <a:chExt cx="5400000" cy="23400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249524" y="1620000"/>
              <a:ext cx="5390476" cy="2340000"/>
            </a:xfrm>
            <a:prstGeom prst="roundRect">
              <a:avLst>
                <a:gd name="adj" fmla="val 0"/>
              </a:avLst>
            </a:prstGeom>
            <a:noFill/>
            <a:ln w="127000"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8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600" dirty="0">
                <a:solidFill>
                  <a:srgbClr val="F8ECEC"/>
                </a:solidFill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5903492" y="1620000"/>
              <a:ext cx="0" cy="1331927"/>
            </a:xfrm>
            <a:prstGeom prst="line">
              <a:avLst/>
            </a:prstGeom>
            <a:ln w="127000">
              <a:solidFill>
                <a:srgbClr val="F0D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6587619" y="2880488"/>
              <a:ext cx="2052381" cy="0"/>
            </a:xfrm>
            <a:prstGeom prst="line">
              <a:avLst/>
            </a:prstGeom>
            <a:ln w="127000">
              <a:solidFill>
                <a:srgbClr val="F0D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240000" y="2880488"/>
              <a:ext cx="1898413" cy="0"/>
            </a:xfrm>
            <a:prstGeom prst="line">
              <a:avLst/>
            </a:prstGeom>
            <a:ln w="127000">
              <a:solidFill>
                <a:srgbClr val="F0D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Блок-схема: узел 13"/>
            <p:cNvSpPr/>
            <p:nvPr/>
          </p:nvSpPr>
          <p:spPr>
            <a:xfrm>
              <a:off x="7919365" y="1799390"/>
              <a:ext cx="215873" cy="215902"/>
            </a:xfrm>
            <a:prstGeom prst="flowChartConnector">
              <a:avLst/>
            </a:prstGeom>
            <a:solidFill>
              <a:srgbClr val="F8ECEC"/>
            </a:solidFill>
            <a:ln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7560635" y="1799390"/>
              <a:ext cx="215873" cy="215902"/>
            </a:xfrm>
            <a:prstGeom prst="flowChartConnector">
              <a:avLst/>
            </a:prstGeom>
            <a:solidFill>
              <a:srgbClr val="F8ECEC"/>
            </a:solidFill>
            <a:ln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7200317" y="1799390"/>
              <a:ext cx="215873" cy="215902"/>
            </a:xfrm>
            <a:prstGeom prst="flowChartConnector">
              <a:avLst/>
            </a:prstGeom>
            <a:solidFill>
              <a:srgbClr val="F8ECEC"/>
            </a:solidFill>
            <a:ln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8279682" y="1799390"/>
              <a:ext cx="215873" cy="215902"/>
            </a:xfrm>
            <a:prstGeom prst="flowChartConnector">
              <a:avLst/>
            </a:prstGeom>
            <a:solidFill>
              <a:srgbClr val="F8ECEC"/>
            </a:solidFill>
            <a:ln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2304" name="Группа 14"/>
            <p:cNvGrpSpPr>
              <a:grpSpLocks/>
            </p:cNvGrpSpPr>
            <p:nvPr/>
          </p:nvGrpSpPr>
          <p:grpSpPr bwMode="auto">
            <a:xfrm>
              <a:off x="3420000" y="1800000"/>
              <a:ext cx="936024" cy="216024"/>
              <a:chOff x="3469308" y="1800000"/>
              <a:chExt cx="936024" cy="216024"/>
            </a:xfrm>
          </p:grpSpPr>
          <p:sp>
            <p:nvSpPr>
              <p:cNvPr id="22" name="Блок-схема: узел 21"/>
              <p:cNvSpPr/>
              <p:nvPr/>
            </p:nvSpPr>
            <p:spPr>
              <a:xfrm>
                <a:off x="4189307" y="1799390"/>
                <a:ext cx="215873" cy="215902"/>
              </a:xfrm>
              <a:prstGeom prst="flowChartConnector">
                <a:avLst/>
              </a:prstGeom>
              <a:solidFill>
                <a:srgbClr val="F8ECEC"/>
              </a:solidFill>
              <a:ln>
                <a:solidFill>
                  <a:srgbClr val="F0D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Блок-схема: узел 22"/>
              <p:cNvSpPr/>
              <p:nvPr/>
            </p:nvSpPr>
            <p:spPr>
              <a:xfrm>
                <a:off x="3828990" y="1799390"/>
                <a:ext cx="215873" cy="215902"/>
              </a:xfrm>
              <a:prstGeom prst="flowChartConnector">
                <a:avLst/>
              </a:prstGeom>
              <a:solidFill>
                <a:srgbClr val="F8ECEC"/>
              </a:solidFill>
              <a:ln>
                <a:solidFill>
                  <a:srgbClr val="F0D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Блок-схема: узел 23"/>
              <p:cNvSpPr/>
              <p:nvPr/>
            </p:nvSpPr>
            <p:spPr>
              <a:xfrm>
                <a:off x="3468672" y="1799390"/>
                <a:ext cx="215873" cy="215902"/>
              </a:xfrm>
              <a:prstGeom prst="flowChartConnector">
                <a:avLst/>
              </a:prstGeom>
              <a:solidFill>
                <a:srgbClr val="F8ECEC"/>
              </a:solidFill>
              <a:ln>
                <a:solidFill>
                  <a:srgbClr val="F0D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6" name="Блок-схема: узел 25"/>
            <p:cNvSpPr/>
            <p:nvPr/>
          </p:nvSpPr>
          <p:spPr>
            <a:xfrm>
              <a:off x="6119365" y="3599634"/>
              <a:ext cx="215873" cy="215902"/>
            </a:xfrm>
            <a:prstGeom prst="flowChartConnector">
              <a:avLst/>
            </a:prstGeom>
            <a:solidFill>
              <a:srgbClr val="F8ECEC"/>
            </a:solidFill>
            <a:ln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5400317" y="3599634"/>
              <a:ext cx="215873" cy="215902"/>
            </a:xfrm>
            <a:prstGeom prst="flowChartConnector">
              <a:avLst/>
            </a:prstGeom>
            <a:solidFill>
              <a:srgbClr val="F8ECEC"/>
            </a:solidFill>
            <a:ln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Определения местоположения на ограниченной территории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Позволяет оператору системы видеть количество автомобилей,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находящихся в различных зонах.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Принцип работы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5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RFID-</a:t>
            </a:r>
            <a:r>
              <a:rPr lang="ru-RU" sz="2000" dirty="0">
                <a:solidFill>
                  <a:schemeClr val="tx1"/>
                </a:solidFill>
              </a:rPr>
              <a:t>считыватели установлены в каждом проезде;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5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Система фиксирует факт пересечения и регистрирует идентификатор;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5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На мониторе выводится информация о нахождении определенного автомобиля в определенной зоне;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5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Информация может быть представлена как в виде таблицы,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так и в виде карты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584325"/>
            <a:ext cx="43767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C:\Users\rkhramiche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База технического состояния автотранспорта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САБРА ведет базу данных о техническом состоянии зарегистрированных транспортных средств.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Принцип работы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Идентификатор </a:t>
            </a:r>
            <a:r>
              <a:rPr lang="en-US" sz="2000" dirty="0">
                <a:solidFill>
                  <a:schemeClr val="tx1"/>
                </a:solidFill>
              </a:rPr>
              <a:t>RFID</a:t>
            </a:r>
            <a:r>
              <a:rPr lang="ru-RU" sz="2000" dirty="0">
                <a:solidFill>
                  <a:schemeClr val="tx1"/>
                </a:solidFill>
              </a:rPr>
              <a:t>-метки ссылается не только на информацию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о водителе и автомобиле, но и на техническое состояние транспортного средства;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grpSp>
        <p:nvGrpSpPr>
          <p:cNvPr id="14342" name="Группа 12"/>
          <p:cNvGrpSpPr>
            <a:grpSpLocks/>
          </p:cNvGrpSpPr>
          <p:nvPr/>
        </p:nvGrpSpPr>
        <p:grpSpPr bwMode="auto">
          <a:xfrm>
            <a:off x="4176713" y="1619250"/>
            <a:ext cx="4067175" cy="1800225"/>
            <a:chOff x="4176000" y="1619999"/>
            <a:chExt cx="4068000" cy="180000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176000" y="1619999"/>
              <a:ext cx="1260731" cy="1800001"/>
            </a:xfrm>
            <a:prstGeom prst="roundRect">
              <a:avLst/>
            </a:prstGeom>
            <a:solidFill>
              <a:srgbClr val="F8ECEC"/>
            </a:solidFill>
            <a:ln w="76200"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283972" y="1727936"/>
              <a:ext cx="1044787" cy="1368255"/>
            </a:xfrm>
            <a:prstGeom prst="roundRect">
              <a:avLst/>
            </a:prstGeom>
            <a:solidFill>
              <a:srgbClr val="F0D4D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16200000">
              <a:off x="6084062" y="1260062"/>
              <a:ext cx="1800001" cy="2519874"/>
            </a:xfrm>
            <a:prstGeom prst="roundRect">
              <a:avLst/>
            </a:prstGeom>
            <a:solidFill>
              <a:srgbClr val="F8ECEC"/>
            </a:solidFill>
            <a:ln w="76200">
              <a:solidFill>
                <a:srgbClr val="F0D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 rot="16200000">
              <a:off x="6047502" y="1547459"/>
              <a:ext cx="1549207" cy="1945081"/>
            </a:xfrm>
            <a:prstGeom prst="roundRect">
              <a:avLst/>
            </a:prstGeom>
            <a:solidFill>
              <a:srgbClr val="F0D4D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752379" y="3167619"/>
              <a:ext cx="142904" cy="1444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848632" y="2375555"/>
              <a:ext cx="287396" cy="2888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САБРА для мобильных устройств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Интерфейс ПО САБРА доступен на всех популярных мобильных платформах </a:t>
            </a:r>
            <a:r>
              <a:rPr lang="en-US" sz="2000" dirty="0" err="1">
                <a:solidFill>
                  <a:schemeClr val="tx1"/>
                </a:solidFill>
              </a:rPr>
              <a:t>iOS</a:t>
            </a:r>
            <a:r>
              <a:rPr lang="en-US" sz="2000" dirty="0">
                <a:solidFill>
                  <a:schemeClr val="tx1"/>
                </a:solidFill>
              </a:rPr>
              <a:t>, Android, MS Windows Phone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Принцип работы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Интерфейс ПО САБРА для мобильных устройств поддерживает все функции рабочего места оператора, включая дополнительные модули.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00213"/>
            <a:ext cx="44275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Весовой контроль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Решение для отраслей, где необходим контроль перевозки сыпучих материалов и бытовых отходов.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Модуль содержит информацию об автомобиле, водителе, грузе, статусе (погружен/свободен).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Принцип работы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Автомобильные весы интегрируются в комплекс «САБРА»;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Информация от автомобильных весов попадает в базу данных «САБРА»;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Автомобиль проезжает зону КПП, на мониторе оператора «САБРА» отображается информация об автомобиле, весе груза, месте назначения;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По прибытию в конечный пункт, автомобиль проходит взвешивание на весовой площадке со считывателем, сверяя вес с исходным.</a:t>
            </a:r>
          </a:p>
        </p:txBody>
      </p:sp>
      <p:pic>
        <p:nvPicPr>
          <p:cNvPr id="15365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C:\Users\rkhramichev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38" y="1439863"/>
            <a:ext cx="6667500" cy="381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Мониторинг </a:t>
            </a:r>
            <a:r>
              <a:rPr lang="ru-RU" sz="2000" b="1" dirty="0">
                <a:solidFill>
                  <a:srgbClr val="860051"/>
                </a:solidFill>
              </a:rPr>
              <a:t>маршрута </a:t>
            </a:r>
            <a:r>
              <a:rPr lang="ru-RU" sz="2000" b="1" dirty="0" smtClean="0">
                <a:solidFill>
                  <a:srgbClr val="860051"/>
                </a:solidFill>
              </a:rPr>
              <a:t>спецтехники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Предназначено </a:t>
            </a:r>
            <a:r>
              <a:rPr lang="ru-RU" sz="2000" dirty="0">
                <a:solidFill>
                  <a:schemeClr val="tx1"/>
                </a:solidFill>
              </a:rPr>
              <a:t>для предотвращения несанкционированного использования специализированных машин, погрузчиков и </a:t>
            </a:r>
            <a:r>
              <a:rPr lang="ru-RU" sz="2000" dirty="0" smtClean="0">
                <a:solidFill>
                  <a:schemeClr val="tx1"/>
                </a:solidFill>
              </a:rPr>
              <a:t>т.д.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Принцип работы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контрольные точки маршрута устанавливаются RFID-считыватели;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Спецтехнику оборудуют RFID-метками, назначают маршрут;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Система «САБРА» фиксирует информацию о </a:t>
            </a:r>
            <a:r>
              <a:rPr lang="ru-RU" sz="2000" dirty="0" smtClean="0">
                <a:solidFill>
                  <a:schemeClr val="tx1"/>
                </a:solidFill>
              </a:rPr>
              <a:t>прохождении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контрольных </a:t>
            </a:r>
            <a:r>
              <a:rPr lang="ru-RU" sz="2000" dirty="0">
                <a:solidFill>
                  <a:schemeClr val="tx1"/>
                </a:solidFill>
              </a:rPr>
              <a:t>точек;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В случае отклонения от маршрута, длительного простоя, несанкционированного движения система информирует оператора;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Модуль ведет историю перемещений, формирует </a:t>
            </a:r>
            <a:r>
              <a:rPr lang="ru-RU" sz="2000" dirty="0" smtClean="0">
                <a:solidFill>
                  <a:schemeClr val="tx1"/>
                </a:solidFill>
              </a:rPr>
              <a:t>отчеты.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САЙТ ПРОДУКТА САБРА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Подробная информация о продукте «САБРА» на сайте </a:t>
            </a:r>
            <a:r>
              <a:rPr lang="en-US" sz="2000" b="1" dirty="0">
                <a:solidFill>
                  <a:srgbClr val="860051"/>
                </a:solidFill>
                <a:hlinkClick r:id="rId5"/>
              </a:rPr>
              <a:t>http://sabra.su</a:t>
            </a:r>
            <a:r>
              <a:rPr lang="en-US" sz="2000" b="1" dirty="0" smtClean="0">
                <a:solidFill>
                  <a:srgbClr val="860051"/>
                </a:solidFill>
                <a:hlinkClick r:id="rId5"/>
              </a:rPr>
              <a:t>/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rkhramichev\Desktop\sabrabal\s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32856"/>
            <a:ext cx="8423275" cy="44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rkhramichev\Desktop\sabrabal\onlinep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65" y="3232151"/>
            <a:ext cx="2431256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C:\Users\rkhramiche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ВЫПОЛНЕННЫЕ ПРОЕКТЫ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60363" y="5032376"/>
            <a:ext cx="5867400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Склад класса «А+» «Адмирал-ТСВ».</a:t>
            </a:r>
            <a:br>
              <a:rPr lang="ru-RU" sz="2000" b="1" dirty="0">
                <a:solidFill>
                  <a:srgbClr val="860051"/>
                </a:solidFill>
              </a:rPr>
            </a:br>
            <a:r>
              <a:rPr lang="ru-RU" sz="2000" b="1" dirty="0" smtClean="0">
                <a:solidFill>
                  <a:srgbClr val="860051"/>
                </a:solidFill>
              </a:rPr>
              <a:t>2016 </a:t>
            </a:r>
            <a:r>
              <a:rPr lang="ru-RU" sz="2000" b="1" dirty="0">
                <a:solidFill>
                  <a:srgbClr val="860051"/>
                </a:solidFill>
              </a:rPr>
              <a:t>г. Санкт-Петербург.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Развернут </a:t>
            </a:r>
            <a:r>
              <a:rPr lang="ru-RU" sz="2000" dirty="0">
                <a:solidFill>
                  <a:schemeClr val="tx1"/>
                </a:solidFill>
              </a:rPr>
              <a:t>модуль «Печать пропуска»,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 интегрированным модулем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«Информирование о событии»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0363" y="3232151"/>
            <a:ext cx="5867400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Склад класса «А» «НКК». </a:t>
            </a:r>
            <a:r>
              <a:rPr lang="ru-RU" sz="2000" b="1" dirty="0" smtClean="0">
                <a:solidFill>
                  <a:srgbClr val="860051"/>
                </a:solidFill>
              </a:rPr>
              <a:t>201</a:t>
            </a:r>
            <a:r>
              <a:rPr lang="en-US" sz="2000" b="1" dirty="0" smtClean="0">
                <a:solidFill>
                  <a:srgbClr val="860051"/>
                </a:solidFill>
              </a:rPr>
              <a:t>6</a:t>
            </a:r>
            <a:r>
              <a:rPr lang="ru-RU" sz="2000" b="1" dirty="0" smtClean="0">
                <a:solidFill>
                  <a:srgbClr val="860051"/>
                </a:solidFill>
              </a:rPr>
              <a:t> </a:t>
            </a:r>
            <a:r>
              <a:rPr lang="ru-RU" sz="2000" b="1" dirty="0">
                <a:solidFill>
                  <a:srgbClr val="860051"/>
                </a:solidFill>
              </a:rPr>
              <a:t>г. Москва.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Развернут модуль «Печать пропуска»,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 интегрированным модулем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«Информирование о событии»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rkhramichev\Desktop\sabrabal\sabra-infor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65" y="5032376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 bwMode="auto">
          <a:xfrm>
            <a:off x="360865" y="1530350"/>
            <a:ext cx="5867400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Склады компании «</a:t>
            </a:r>
            <a:r>
              <a:rPr lang="en-US" sz="2000" b="1" dirty="0" smtClean="0">
                <a:solidFill>
                  <a:srgbClr val="860051"/>
                </a:solidFill>
              </a:rPr>
              <a:t>OCS</a:t>
            </a:r>
            <a:r>
              <a:rPr lang="ru-RU" sz="2000" b="1" dirty="0" smtClean="0">
                <a:solidFill>
                  <a:srgbClr val="860051"/>
                </a:solidFill>
              </a:rPr>
              <a:t>».</a:t>
            </a:r>
            <a:r>
              <a:rPr lang="ru-RU" sz="2000" b="1" dirty="0">
                <a:solidFill>
                  <a:srgbClr val="860051"/>
                </a:solidFill>
              </a:rPr>
              <a:t/>
            </a:r>
            <a:br>
              <a:rPr lang="ru-RU" sz="2000" b="1" dirty="0">
                <a:solidFill>
                  <a:srgbClr val="860051"/>
                </a:solidFill>
              </a:rPr>
            </a:br>
            <a:r>
              <a:rPr lang="ru-RU" sz="2000" b="1" dirty="0" smtClean="0">
                <a:solidFill>
                  <a:srgbClr val="860051"/>
                </a:solidFill>
              </a:rPr>
              <a:t>2016 </a:t>
            </a:r>
            <a:r>
              <a:rPr lang="ru-RU" sz="2000" b="1" dirty="0">
                <a:solidFill>
                  <a:srgbClr val="860051"/>
                </a:solidFill>
              </a:rPr>
              <a:t>г. </a:t>
            </a:r>
            <a:r>
              <a:rPr lang="ru-RU" sz="2000" b="1" dirty="0" smtClean="0">
                <a:solidFill>
                  <a:srgbClr val="860051"/>
                </a:solidFill>
              </a:rPr>
              <a:t>Москва / г</a:t>
            </a:r>
            <a:r>
              <a:rPr lang="ru-RU" sz="2000" b="1" dirty="0">
                <a:solidFill>
                  <a:srgbClr val="860051"/>
                </a:solidFill>
              </a:rPr>
              <a:t>. </a:t>
            </a:r>
            <a:r>
              <a:rPr lang="ru-RU" sz="2000" b="1" dirty="0" smtClean="0">
                <a:solidFill>
                  <a:srgbClr val="860051"/>
                </a:solidFill>
              </a:rPr>
              <a:t>Санкт-Петербург</a:t>
            </a: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Развернут </a:t>
            </a:r>
            <a:r>
              <a:rPr lang="ru-RU" sz="2000" dirty="0">
                <a:solidFill>
                  <a:schemeClr val="tx1"/>
                </a:solidFill>
              </a:rPr>
              <a:t>модуль </a:t>
            </a:r>
            <a:r>
              <a:rPr lang="ru-RU" sz="2000" dirty="0" smtClean="0">
                <a:solidFill>
                  <a:schemeClr val="tx1"/>
                </a:solidFill>
              </a:rPr>
              <a:t>«Интеграция филиалов»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4" name="Picture 4" descr="C:\Users\rkhramichev\Desktop\sabrabal\valda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40" y="1440281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ВЫПОЛНЕННЫЕ ПРОЕКТЫ</a:t>
            </a:r>
          </a:p>
        </p:txBody>
      </p:sp>
      <p:grpSp>
        <p:nvGrpSpPr>
          <p:cNvPr id="16390" name="Группа 1"/>
          <p:cNvGrpSpPr>
            <a:grpSpLocks/>
          </p:cNvGrpSpPr>
          <p:nvPr/>
        </p:nvGrpSpPr>
        <p:grpSpPr bwMode="auto">
          <a:xfrm>
            <a:off x="360363" y="3240088"/>
            <a:ext cx="5867400" cy="3240087"/>
            <a:chOff x="360000" y="1440000"/>
            <a:chExt cx="5867498" cy="32405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60000" y="1440000"/>
              <a:ext cx="5867498" cy="1440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ru-RU" sz="2000" b="1" dirty="0">
                  <a:solidFill>
                    <a:srgbClr val="860051"/>
                  </a:solidFill>
                </a:rPr>
                <a:t>«Пивоваренная компания «Балтика».</a:t>
              </a:r>
              <a:br>
                <a:rPr lang="ru-RU" sz="2000" b="1" dirty="0">
                  <a:solidFill>
                    <a:srgbClr val="860051"/>
                  </a:solidFill>
                </a:rPr>
              </a:br>
              <a:r>
                <a:rPr lang="ru-RU" sz="2000" b="1" dirty="0" smtClean="0">
                  <a:solidFill>
                    <a:srgbClr val="860051"/>
                  </a:solidFill>
                </a:rPr>
                <a:t>2014 </a:t>
              </a:r>
              <a:r>
                <a:rPr lang="ru-RU" sz="2000" b="1" dirty="0">
                  <a:solidFill>
                    <a:srgbClr val="860051"/>
                  </a:solidFill>
                </a:rPr>
                <a:t>г. Санкт-Петербург.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solidFill>
                    <a:schemeClr val="tx1"/>
                  </a:solidFill>
                </a:rPr>
                <a:t>Обновлено до актуальной версии «САБРА»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60000" y="3240501"/>
              <a:ext cx="5867498" cy="1440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ru-RU" sz="2000" b="1" dirty="0">
                  <a:solidFill>
                    <a:srgbClr val="860051"/>
                  </a:solidFill>
                </a:rPr>
                <a:t>Склад класса «</a:t>
              </a:r>
              <a:r>
                <a:rPr lang="ru-RU" sz="2000" b="1" dirty="0" smtClean="0">
                  <a:solidFill>
                    <a:srgbClr val="860051"/>
                  </a:solidFill>
                </a:rPr>
                <a:t>А+» «Адмирал-ТСВ».</a:t>
              </a:r>
              <a:br>
                <a:rPr lang="ru-RU" sz="2000" b="1" dirty="0" smtClean="0">
                  <a:solidFill>
                    <a:srgbClr val="860051"/>
                  </a:solidFill>
                </a:rPr>
              </a:br>
              <a:r>
                <a:rPr lang="ru-RU" sz="2000" b="1" dirty="0" smtClean="0">
                  <a:solidFill>
                    <a:srgbClr val="860051"/>
                  </a:solidFill>
                </a:rPr>
                <a:t>201</a:t>
              </a:r>
              <a:r>
                <a:rPr lang="en-US" sz="2000" b="1" dirty="0" smtClean="0">
                  <a:solidFill>
                    <a:srgbClr val="860051"/>
                  </a:solidFill>
                </a:rPr>
                <a:t>4</a:t>
              </a:r>
              <a:r>
                <a:rPr lang="ru-RU" sz="2000" b="1" dirty="0" smtClean="0">
                  <a:solidFill>
                    <a:srgbClr val="860051"/>
                  </a:solidFill>
                </a:rPr>
                <a:t> </a:t>
              </a:r>
              <a:r>
                <a:rPr lang="ru-RU" sz="2000" b="1" dirty="0">
                  <a:solidFill>
                    <a:srgbClr val="860051"/>
                  </a:solidFill>
                </a:rPr>
                <a:t>г. </a:t>
              </a:r>
              <a:r>
                <a:rPr lang="ru-RU" sz="2000" b="1" dirty="0" smtClean="0">
                  <a:solidFill>
                    <a:srgbClr val="860051"/>
                  </a:solidFill>
                </a:rPr>
                <a:t>Санкт-Петербург.</a:t>
              </a:r>
              <a:endParaRPr lang="ru-RU" sz="2000" b="1" dirty="0">
                <a:solidFill>
                  <a:srgbClr val="86005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В системе зарегистрировано </a:t>
              </a:r>
              <a:r>
                <a:rPr lang="ru-RU" sz="2000" dirty="0" smtClean="0">
                  <a:solidFill>
                    <a:schemeClr val="tx1"/>
                  </a:solidFill>
                </a:rPr>
                <a:t>100 </a:t>
              </a:r>
              <a:r>
                <a:rPr lang="ru-RU" sz="2000" dirty="0">
                  <a:solidFill>
                    <a:schemeClr val="tx1"/>
                  </a:solidFill>
                </a:rPr>
                <a:t>автотранспортных</a:t>
              </a:r>
              <a:br>
                <a:rPr lang="ru-RU" sz="2000" dirty="0">
                  <a:solidFill>
                    <a:schemeClr val="tx1"/>
                  </a:solidFill>
                </a:rPr>
              </a:br>
              <a:r>
                <a:rPr lang="ru-RU" sz="2000" dirty="0" smtClean="0">
                  <a:solidFill>
                    <a:schemeClr val="tx1"/>
                  </a:solidFill>
                </a:rPr>
                <a:t>средств, </a:t>
              </a:r>
              <a:r>
                <a:rPr lang="ru-RU" sz="2000" dirty="0">
                  <a:solidFill>
                    <a:schemeClr val="tx1"/>
                  </a:solidFill>
                </a:rPr>
                <a:t>развернут модуль </a:t>
              </a:r>
              <a:r>
                <a:rPr lang="ru-RU" sz="2000" dirty="0" smtClean="0">
                  <a:solidFill>
                    <a:schemeClr val="tx1"/>
                  </a:solidFill>
                </a:rPr>
                <a:t>видео-распознавания </a:t>
              </a:r>
              <a:r>
                <a:rPr lang="ru-RU" sz="2000" dirty="0">
                  <a:solidFill>
                    <a:schemeClr val="tx1"/>
                  </a:solidFill>
                </a:rPr>
                <a:t>номеров.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60363" y="1439863"/>
            <a:ext cx="5867400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Склад класса «А» «НКК». </a:t>
            </a:r>
            <a:r>
              <a:rPr lang="ru-RU" sz="2000" b="1" dirty="0" smtClean="0">
                <a:solidFill>
                  <a:srgbClr val="860051"/>
                </a:solidFill>
              </a:rPr>
              <a:t>2015 </a:t>
            </a:r>
            <a:r>
              <a:rPr lang="ru-RU" sz="2000" b="1" dirty="0">
                <a:solidFill>
                  <a:srgbClr val="860051"/>
                </a:solidFill>
              </a:rPr>
              <a:t>г. Москва.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</a:t>
            </a:r>
            <a:r>
              <a:rPr lang="ru-RU" sz="2000" dirty="0" smtClean="0">
                <a:solidFill>
                  <a:schemeClr val="tx1"/>
                </a:solidFill>
              </a:rPr>
              <a:t>спользование термоустойчивой метки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ламинированном пропуске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6397" name="Picture 13" descr="C:\Users\rkhramichev\Desktop\ncc_lam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40700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C:\Users\rkhramichev\Desktop\sp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65" y="3240088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C:\Users\rkhramichev\Desktop\gorelovo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65" y="5040313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ВЫПОЛНЕННЫЕ ПРОЕКТЫ</a:t>
            </a:r>
          </a:p>
        </p:txBody>
      </p:sp>
      <p:grpSp>
        <p:nvGrpSpPr>
          <p:cNvPr id="16390" name="Группа 1"/>
          <p:cNvGrpSpPr>
            <a:grpSpLocks/>
          </p:cNvGrpSpPr>
          <p:nvPr/>
        </p:nvGrpSpPr>
        <p:grpSpPr bwMode="auto">
          <a:xfrm>
            <a:off x="360363" y="3240088"/>
            <a:ext cx="8297862" cy="3419475"/>
            <a:chOff x="360000" y="1440000"/>
            <a:chExt cx="8298000" cy="3420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60000" y="1440000"/>
              <a:ext cx="5867498" cy="1440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ru-RU" sz="2000" b="1" dirty="0">
                  <a:solidFill>
                    <a:srgbClr val="860051"/>
                  </a:solidFill>
                </a:rPr>
                <a:t>«Балтика-</a:t>
              </a:r>
              <a:r>
                <a:rPr lang="ru-RU" sz="2000" b="1" dirty="0" err="1">
                  <a:solidFill>
                    <a:srgbClr val="860051"/>
                  </a:solidFill>
                </a:rPr>
                <a:t>Пикра</a:t>
              </a:r>
              <a:r>
                <a:rPr lang="ru-RU" sz="2000" b="1" dirty="0">
                  <a:solidFill>
                    <a:srgbClr val="860051"/>
                  </a:solidFill>
                </a:rPr>
                <a:t>». 2012 г. Красноярск.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В системе зарегистрировано 350 автотранспортных</a:t>
              </a:r>
              <a:br>
                <a:rPr lang="ru-RU" sz="2000" dirty="0">
                  <a:solidFill>
                    <a:schemeClr val="tx1"/>
                  </a:solidFill>
                </a:rPr>
              </a:br>
              <a:r>
                <a:rPr lang="ru-RU" sz="2000" dirty="0">
                  <a:solidFill>
                    <a:schemeClr val="tx1"/>
                  </a:solidFill>
                </a:rPr>
                <a:t>средств.</a:t>
              </a:r>
            </a:p>
          </p:txBody>
        </p:sp>
        <p:pic>
          <p:nvPicPr>
            <p:cNvPr id="16394" name="Picture 2" descr="C:\Users\rkhramichev\Desktop\Презентация сабра\kr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000" y="1440000"/>
              <a:ext cx="243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000" y="3240000"/>
              <a:ext cx="243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60000" y="3240501"/>
              <a:ext cx="5867498" cy="1440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ru-RU" sz="2000" b="1" dirty="0">
                  <a:solidFill>
                    <a:srgbClr val="860051"/>
                  </a:solidFill>
                </a:rPr>
                <a:t>«Балтика-Воронеж». 2010 г. Воронеж.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В системе зарегистрировано 350 автотранспортных</a:t>
              </a:r>
              <a:br>
                <a:rPr lang="ru-RU" sz="2000" dirty="0">
                  <a:solidFill>
                    <a:schemeClr val="tx1"/>
                  </a:solidFill>
                </a:rPr>
              </a:br>
              <a:r>
                <a:rPr lang="ru-RU" sz="2000" dirty="0">
                  <a:solidFill>
                    <a:schemeClr val="tx1"/>
                  </a:solidFill>
                </a:rPr>
                <a:t>средств.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60363" y="1439863"/>
            <a:ext cx="5867400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Склад класса «А» «НКК». 2013 г. Москва.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В системе зарегистрировано 500 автотранспортных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средств, развернут модуль видео-распознавания номеров</a:t>
            </a:r>
          </a:p>
        </p:txBody>
      </p:sp>
      <p:pic>
        <p:nvPicPr>
          <p:cNvPr id="16392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39863"/>
            <a:ext cx="243046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ВЫПОЛНЕННЫЕ ПРОЕКТЫ</a:t>
            </a:r>
          </a:p>
        </p:txBody>
      </p:sp>
      <p:grpSp>
        <p:nvGrpSpPr>
          <p:cNvPr id="17414" name="Группа 2"/>
          <p:cNvGrpSpPr>
            <a:grpSpLocks/>
          </p:cNvGrpSpPr>
          <p:nvPr/>
        </p:nvGrpSpPr>
        <p:grpSpPr bwMode="auto">
          <a:xfrm>
            <a:off x="360363" y="3240088"/>
            <a:ext cx="8297862" cy="1619250"/>
            <a:chOff x="360000" y="3240000"/>
            <a:chExt cx="8298000" cy="1620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60000" y="3240000"/>
              <a:ext cx="5867498" cy="1440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ru-RU" sz="2000" b="1" dirty="0">
                  <a:solidFill>
                    <a:srgbClr val="860051"/>
                  </a:solidFill>
                </a:rPr>
                <a:t>Парковочный комплекс элитного жилого дома.</a:t>
              </a:r>
              <a:r>
                <a:rPr lang="en-US" sz="2000" b="1" dirty="0">
                  <a:solidFill>
                    <a:srgbClr val="860051"/>
                  </a:solidFill>
                </a:rPr>
                <a:t/>
              </a:r>
              <a:br>
                <a:rPr lang="en-US" sz="2000" b="1" dirty="0">
                  <a:solidFill>
                    <a:srgbClr val="860051"/>
                  </a:solidFill>
                </a:rPr>
              </a:br>
              <a:r>
                <a:rPr lang="ru-RU" sz="2000" b="1" dirty="0">
                  <a:solidFill>
                    <a:srgbClr val="860051"/>
                  </a:solidFill>
                </a:rPr>
                <a:t>2009. Москва.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В системе зарегистрировано </a:t>
              </a:r>
              <a:r>
                <a:rPr lang="en-US" sz="2000" dirty="0">
                  <a:solidFill>
                    <a:schemeClr val="tx1"/>
                  </a:solidFill>
                </a:rPr>
                <a:t>20</a:t>
              </a:r>
              <a:r>
                <a:rPr lang="ru-RU" sz="2000" dirty="0">
                  <a:solidFill>
                    <a:schemeClr val="tx1"/>
                  </a:solidFill>
                </a:rPr>
                <a:t>0 автотранспортных</a:t>
              </a:r>
              <a:br>
                <a:rPr lang="ru-RU" sz="2000" dirty="0">
                  <a:solidFill>
                    <a:schemeClr val="tx1"/>
                  </a:solidFill>
                </a:rPr>
              </a:br>
              <a:r>
                <a:rPr lang="ru-RU" sz="2000" dirty="0">
                  <a:solidFill>
                    <a:schemeClr val="tx1"/>
                  </a:solidFill>
                </a:rPr>
                <a:t>средств.</a:t>
              </a:r>
            </a:p>
          </p:txBody>
        </p:sp>
        <p:pic>
          <p:nvPicPr>
            <p:cNvPr id="174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000" y="3240000"/>
              <a:ext cx="243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40313"/>
            <a:ext cx="24304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0363" y="5040313"/>
            <a:ext cx="5867400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Маркировка и весовой контроль грузовиков</a:t>
            </a:r>
            <a:br>
              <a:rPr lang="ru-RU" sz="2000" b="1" dirty="0">
                <a:solidFill>
                  <a:srgbClr val="860051"/>
                </a:solidFill>
              </a:rPr>
            </a:br>
            <a:r>
              <a:rPr lang="ru-RU" sz="2000" b="1" dirty="0">
                <a:solidFill>
                  <a:srgbClr val="860051"/>
                </a:solidFill>
              </a:rPr>
              <a:t>2008. </a:t>
            </a:r>
            <a:r>
              <a:rPr lang="ru-RU" sz="2000" b="1" dirty="0" err="1">
                <a:solidFill>
                  <a:srgbClr val="860051"/>
                </a:solidFill>
              </a:rPr>
              <a:t>Лесяжный</a:t>
            </a:r>
            <a:r>
              <a:rPr lang="ru-RU" sz="2000" b="1" dirty="0">
                <a:solidFill>
                  <a:srgbClr val="860051"/>
                </a:solidFill>
              </a:rPr>
              <a:t> ГОК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В системе зарегистрировано 40 автотранспортных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средств.</a:t>
            </a:r>
          </a:p>
        </p:txBody>
      </p:sp>
      <p:grpSp>
        <p:nvGrpSpPr>
          <p:cNvPr id="17417" name="Группа 3"/>
          <p:cNvGrpSpPr>
            <a:grpSpLocks/>
          </p:cNvGrpSpPr>
          <p:nvPr/>
        </p:nvGrpSpPr>
        <p:grpSpPr bwMode="auto">
          <a:xfrm>
            <a:off x="360363" y="1439863"/>
            <a:ext cx="8297862" cy="1620837"/>
            <a:chOff x="512400" y="1440000"/>
            <a:chExt cx="8298000" cy="1620000"/>
          </a:xfrm>
        </p:grpSpPr>
        <p:pic>
          <p:nvPicPr>
            <p:cNvPr id="174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400" y="1440000"/>
              <a:ext cx="243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12400" y="1440000"/>
              <a:ext cx="5867498" cy="14407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ru-RU" sz="2000" b="1" dirty="0">
                  <a:solidFill>
                    <a:srgbClr val="860051"/>
                  </a:solidFill>
                </a:rPr>
                <a:t>«Пивоваренная компания «Балтика».</a:t>
              </a:r>
              <a:br>
                <a:rPr lang="ru-RU" sz="2000" b="1" dirty="0">
                  <a:solidFill>
                    <a:srgbClr val="860051"/>
                  </a:solidFill>
                </a:rPr>
              </a:br>
              <a:r>
                <a:rPr lang="ru-RU" sz="2000" b="1" dirty="0">
                  <a:solidFill>
                    <a:srgbClr val="860051"/>
                  </a:solidFill>
                </a:rPr>
                <a:t>2009 г. Санкт-Петербург.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В системе зарегистрировано 350 автотранспортных</a:t>
              </a:r>
              <a:br>
                <a:rPr lang="ru-RU" sz="2000" dirty="0">
                  <a:solidFill>
                    <a:schemeClr val="tx1"/>
                  </a:solidFill>
                </a:rPr>
              </a:br>
              <a:r>
                <a:rPr lang="ru-RU" sz="2000" dirty="0">
                  <a:solidFill>
                    <a:schemeClr val="tx1"/>
                  </a:solidFill>
                </a:rPr>
                <a:t>средств.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ЦЕЛЕВАЯ АУДИТОРИЯ</a:t>
            </a:r>
          </a:p>
        </p:txBody>
      </p:sp>
      <p:pic>
        <p:nvPicPr>
          <p:cNvPr id="3078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20837" r="11789" b="30406"/>
          <a:stretch>
            <a:fillRect/>
          </a:stretch>
        </p:blipFill>
        <p:spPr bwMode="auto">
          <a:xfrm>
            <a:off x="3887788" y="1916113"/>
            <a:ext cx="48958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САБРА адаптирована для применения: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на парковках промышленных предприятий;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в логистических центрах;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>
                <a:solidFill>
                  <a:schemeClr val="tx1"/>
                </a:solidFill>
              </a:rPr>
              <a:t>на </a:t>
            </a:r>
            <a:r>
              <a:rPr lang="ru-RU" sz="2000" smtClean="0">
                <a:solidFill>
                  <a:schemeClr val="tx1"/>
                </a:solidFill>
              </a:rPr>
              <a:t>парковках </a:t>
            </a:r>
            <a:r>
              <a:rPr lang="ru-RU" sz="2000" dirty="0">
                <a:solidFill>
                  <a:schemeClr val="tx1"/>
                </a:solidFill>
              </a:rPr>
              <a:t>в БЦ, ТЦ, жилых комплексах;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в таксопарках и парках общественного транспорта;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ru-RU" sz="2000" dirty="0" smtClean="0">
                <a:solidFill>
                  <a:schemeClr val="tx1"/>
                </a:solidFill>
              </a:rPr>
              <a:t>парках </a:t>
            </a:r>
            <a:r>
              <a:rPr lang="ru-RU" sz="2000" dirty="0">
                <a:solidFill>
                  <a:schemeClr val="tx1"/>
                </a:solidFill>
              </a:rPr>
              <a:t>крупногабаритной техники (фуры, сельское хозяйство);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на платных </a:t>
            </a:r>
            <a:r>
              <a:rPr lang="ru-RU" sz="2000" dirty="0" smtClean="0">
                <a:solidFill>
                  <a:schemeClr val="tx1"/>
                </a:solidFill>
              </a:rPr>
              <a:t>магистралях;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при организации парковки на железнодорожных/авиа/портовых терминалах;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других </a:t>
            </a:r>
            <a:r>
              <a:rPr lang="ru-RU" sz="2000" dirty="0" smtClean="0">
                <a:solidFill>
                  <a:schemeClr val="tx1"/>
                </a:solidFill>
              </a:rPr>
              <a:t>территориях </a:t>
            </a:r>
            <a:r>
              <a:rPr lang="ru-RU" sz="2000" dirty="0">
                <a:solidFill>
                  <a:schemeClr val="tx1"/>
                </a:solidFill>
              </a:rPr>
              <a:t>с ограниченным въездом и контролем перемещения.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C:\Users\rkhramichev\Desktop\Презентация сабра\revol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213100"/>
            <a:ext cx="4148137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C:\Users\rkhramichev\Desktop\Презентация сабра\patcht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557338"/>
            <a:ext cx="2516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C:\Users\rkhramichev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ТЕХНОЛОГИИ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363" y="1439863"/>
            <a:ext cx="5903912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RFID-метка </a:t>
            </a:r>
            <a:r>
              <a:rPr lang="ru-RU" sz="2000" b="1" dirty="0" err="1">
                <a:solidFill>
                  <a:srgbClr val="860051"/>
                </a:solidFill>
              </a:rPr>
              <a:t>PatchTag</a:t>
            </a:r>
            <a:r>
              <a:rPr lang="ru-RU" sz="2000" b="1" dirty="0">
                <a:solidFill>
                  <a:srgbClr val="860051"/>
                </a:solidFill>
              </a:rPr>
              <a:t>™ </a:t>
            </a:r>
            <a:r>
              <a:rPr lang="ru-RU" sz="2000" dirty="0">
                <a:solidFill>
                  <a:schemeClr val="tx1"/>
                </a:solidFill>
              </a:rPr>
              <a:t>- миниатюрное устройство, предназначенное для хранения и передачи информации. Каждая метка имеет уникальный идентификационный код и не требуют собственного источника питания.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RFID-считыватели</a:t>
            </a:r>
            <a:r>
              <a:rPr lang="ru-RU" sz="2000" dirty="0">
                <a:solidFill>
                  <a:schemeClr val="tx1"/>
                </a:solidFill>
              </a:rPr>
              <a:t> — приборы, осуществляющие чтение и запись информации в метках. САБРА использует стационарные считыватели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 err="1">
                <a:solidFill>
                  <a:srgbClr val="860051"/>
                </a:solidFill>
              </a:rPr>
              <a:t>Impinj</a:t>
            </a:r>
            <a:r>
              <a:rPr lang="ru-RU" sz="2000" b="1" dirty="0">
                <a:solidFill>
                  <a:srgbClr val="860051"/>
                </a:solidFill>
              </a:rPr>
              <a:t> </a:t>
            </a:r>
            <a:r>
              <a:rPr lang="ru-RU" sz="2000" b="1" dirty="0" err="1">
                <a:solidFill>
                  <a:srgbClr val="860051"/>
                </a:solidFill>
              </a:rPr>
              <a:t>Speedway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RFID-метка </a:t>
            </a:r>
            <a:r>
              <a:rPr lang="ru-RU" sz="2000" b="1" dirty="0" err="1">
                <a:solidFill>
                  <a:srgbClr val="860051"/>
                </a:solidFill>
              </a:rPr>
              <a:t>PatchTag</a:t>
            </a:r>
            <a:r>
              <a:rPr lang="ru-RU" sz="2000" dirty="0">
                <a:solidFill>
                  <a:schemeClr val="tx1"/>
                </a:solidFill>
              </a:rPr>
              <a:t> устанавливается на автомобиле.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Антенны считывателей </a:t>
            </a:r>
            <a:r>
              <a:rPr lang="ru-RU" sz="2000" dirty="0">
                <a:solidFill>
                  <a:schemeClr val="tx1"/>
                </a:solidFill>
              </a:rPr>
              <a:t>крепятся над зоной пропускного пункта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Программное обеспечение </a:t>
            </a:r>
            <a:r>
              <a:rPr lang="ru-RU" sz="2000" dirty="0">
                <a:solidFill>
                  <a:schemeClr val="tx1"/>
                </a:solidFill>
              </a:rPr>
              <a:t>связывает все стационарные компоненты САБРА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Сигнал RFID-метки </a:t>
            </a:r>
            <a:r>
              <a:rPr lang="ru-RU" sz="2000" b="1" dirty="0" err="1">
                <a:solidFill>
                  <a:srgbClr val="860051"/>
                </a:solidFill>
              </a:rPr>
              <a:t>PatchTag</a:t>
            </a:r>
            <a:r>
              <a:rPr lang="ru-RU" sz="2000" b="1" dirty="0">
                <a:solidFill>
                  <a:srgbClr val="86005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определяется антенной, сообщая уникальный код и характеристики транспортного средства.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Система</a:t>
            </a:r>
            <a:r>
              <a:rPr lang="ru-RU" sz="2000" dirty="0">
                <a:solidFill>
                  <a:schemeClr val="tx1"/>
                </a:solidFill>
              </a:rPr>
              <a:t> регистрирует информацию, выводит полученные данные на монитор и приводит в действие автоматические управляющие устройства. Опционально используется голосовое информирование о событии.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При необходимости, оператор получает изображение видеорегистратора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 самостоятельно управляет устройствами контроля доступа. </a:t>
            </a:r>
          </a:p>
        </p:txBody>
      </p:sp>
      <p:pic>
        <p:nvPicPr>
          <p:cNvPr id="5125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ПРИНЦИП 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Экономия вашего времени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Контроль и учет автотранспорта не требует полной остановки автомобиля и прямого контакта карты со считывателем, что существенно снижает время, затраченное на преодоление контрольно-пропускного пункта.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Автоматизация учёта автотранспорта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Все процессы постоянной работы оборудования системы контроля автотранспорта оптимизированы для бесперебойного функционирования, участие оператора системы требуется только в исключительных ситуациях.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Радиус действия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RFID-метки </a:t>
            </a:r>
            <a:r>
              <a:rPr lang="ru-RU" sz="2000" dirty="0" err="1">
                <a:solidFill>
                  <a:schemeClr val="tx1"/>
                </a:solidFill>
              </a:rPr>
              <a:t>PatchTag</a:t>
            </a:r>
            <a:r>
              <a:rPr lang="ru-RU" sz="2000" dirty="0">
                <a:solidFill>
                  <a:schemeClr val="tx1"/>
                </a:solidFill>
              </a:rPr>
              <a:t> отличаются максимальным радиусом действия среди меток без собственного источника питания. Считыватель срабатывает на расстоянии 8-10 метров и регистрирует автомобиль на скорости более 150 км/ч.</a:t>
            </a:r>
          </a:p>
        </p:txBody>
      </p:sp>
      <p:pic>
        <p:nvPicPr>
          <p:cNvPr id="6148" name="Picture 3" descr="C:\Users\rkhramichev\Desktop\Презентация сабра\abstr_ic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39863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C:\Users\rkhramiche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ПРЕИМУЩЕСТВА</a:t>
            </a:r>
          </a:p>
        </p:txBody>
      </p:sp>
      <p:pic>
        <p:nvPicPr>
          <p:cNvPr id="6152" name="Picture 4" descr="C:\Users\rkhramichev\Desktop\Презентация сабра\abstr_ico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84513"/>
            <a:ext cx="14033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" descr="C:\Users\rkhramichev\Desktop\Презентация сабра\abstr_ico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652963"/>
            <a:ext cx="14033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Работа с несколькими картами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Программа отслеживает и регистрирует несколько десятков датчиков одновременно и позволяет избежать затора перед контрольно-пропускным пунктом.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Дружелюбный интерфейс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Приобретение навыков управления системой требует минимум времени. Программа способна выполнять огромное количество разноплановых операций. Оборудование интегрируется в существующие компьютерные сети, становясь их неотъемлемой частью.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Мониторинг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Система позволяет регистрировать факт и направление проезда автомобиля, демонстрировать информацию о перемещении транспортных средств, находящихся в определенной зоне, выводить отчеты о возникновении неисправностей оборудования.</a:t>
            </a: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ПРЕИМУЩЕСТВА</a:t>
            </a:r>
          </a:p>
        </p:txBody>
      </p:sp>
      <p:pic>
        <p:nvPicPr>
          <p:cNvPr id="7175" name="Picture 2" descr="C:\Users\rkhramichev\Desktop\Презентация сабра\abstr_ico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39863"/>
            <a:ext cx="17637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 descr="C:\Users\rkhramichev\Desktop\Презентация сабра\abstr_ico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54338"/>
            <a:ext cx="1763713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" descr="C:\Users\rkhramichev\Desktop\Презентация сабра\abstr_ico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97425"/>
            <a:ext cx="17637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rgbClr val="860051"/>
                </a:solidFill>
              </a:rPr>
              <a:t>САБРА</a:t>
            </a:r>
            <a:r>
              <a:rPr lang="ru-RU" sz="2000" dirty="0">
                <a:solidFill>
                  <a:schemeClr val="tx1"/>
                </a:solidFill>
              </a:rPr>
              <a:t> позволяет: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однозначно идентифицировать автомобиль, проезжающий через контрольный пункт;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5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регистрировать факт и направление проезда автомобиля в единой базе данных;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в режиме реального времени просматривать данные о проезжающем автомобиле на мониторе;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управлять устройствами контроля доступа в автоматизированном режиме;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устанавливать правила автоматической работы устройств контроля доступа на основе данных о номере автомобиля;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Tx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tx1"/>
                </a:solidFill>
              </a:rPr>
              <a:t>получать отчетность о передвижениях автотранспорта по различным параметрам. </a:t>
            </a:r>
          </a:p>
        </p:txBody>
      </p:sp>
      <p:pic>
        <p:nvPicPr>
          <p:cNvPr id="8197" name="Picture 2" descr="C:\Users\rkhramichev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ВОЗМОЖНОСТИ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rgbClr val="860051"/>
                </a:solidFill>
              </a:rPr>
              <a:t>Вход в систему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7" name="Picture 2" descr="C:\Users\rkhramiche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ИНТЕРФЕЙС ПО</a:t>
            </a:r>
            <a:endParaRPr lang="ru-RU" sz="2400" b="1" dirty="0"/>
          </a:p>
        </p:txBody>
      </p:sp>
      <p:pic>
        <p:nvPicPr>
          <p:cNvPr id="9" name="Рисунок 8" descr="Сабр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5" y="1943999"/>
            <a:ext cx="8197025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8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1043</Words>
  <Application>Microsoft Office PowerPoint</Application>
  <PresentationFormat>Экран (4:3)</PresentationFormat>
  <Paragraphs>210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Храмичев Роман</dc:creator>
  <cp:lastModifiedBy>Храмичев Роман Кириллович</cp:lastModifiedBy>
  <cp:revision>94</cp:revision>
  <dcterms:created xsi:type="dcterms:W3CDTF">2013-04-03T07:38:53Z</dcterms:created>
  <dcterms:modified xsi:type="dcterms:W3CDTF">2017-05-18T13:54:53Z</dcterms:modified>
</cp:coreProperties>
</file>